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F3F58E52-4E87-4022-835A-1D3D9A1B07CB}">
  <a:tblStyle styleId="{F3F58E52-4E87-4022-835A-1D3D9A1B07CB}" styleName="Table_0"/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386"/>
    <p:restoredTop sz="72159"/>
  </p:normalViewPr>
  <p:slideViewPr>
    <p:cSldViewPr snapToGrid="0" snapToObjects="1">
      <p:cViewPr varScale="1">
        <p:scale>
          <a:sx n="209" d="100"/>
          <a:sy n="209" d="100"/>
        </p:scale>
        <p:origin x="269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37100237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>
                <a:schemeClr val="dk1"/>
              </a:buClr>
              <a:buSzPct val="91666"/>
              <a:buFont typeface="Arial"/>
              <a:buNone/>
            </a:pPr>
            <a:r>
              <a:rPr lang="en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 første økt var oppdraget å registrere lese- og skriveaktiviteter i egen praksis, altså aktiviteter der elevene er engasjert i lesing, skriving og muntlighet. I denne økta skal dere arbeide videre med å kartlegge skolens praksis når det gjelder lese- og skriveopplæringa.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91666"/>
              <a:buFont typeface="Arial"/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61072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Clr>
                <a:schemeClr val="dk1"/>
              </a:buClr>
              <a:buSzPct val="91666"/>
              <a:buFont typeface="Arial"/>
              <a:buNone/>
            </a:pP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Dere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skal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nå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fylle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ut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et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kartleggingsskjema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som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ser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slik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ut.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Spørsmålene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ber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deg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ta stilling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til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hva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du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mener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kjennetegner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skolens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lese-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og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skriveopplæringspraksis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Sett ring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rundt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tallet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du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mener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er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representativt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Svarene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graderes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fra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1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til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6, der 1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betyr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liten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grad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og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6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stor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grad.</a:t>
            </a:r>
          </a:p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94730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Shape 6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Clr>
                <a:schemeClr val="dk1"/>
              </a:buClr>
              <a:buSzPct val="91666"/>
              <a:buFont typeface="Arial"/>
              <a:buNone/>
            </a:pP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Når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dere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nå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har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fylt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ut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kartleggingsskjemaet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hver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for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dere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går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dere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grupper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på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tre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til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fem.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På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gruppene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går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dere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gjennom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skjemaet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og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begrunner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i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hvorfor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dere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har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vurdert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spørsmålene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slik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dere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har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gjort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Det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er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ikke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et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mål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at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dere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kommer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fram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til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enighet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men at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skolens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praksis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løftes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fram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og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synliggjøres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gjennom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diskusjonene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91666"/>
              <a:buFont typeface="Arial"/>
              <a:buNone/>
            </a:pPr>
            <a:endParaRPr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lvl="0">
              <a:spcBef>
                <a:spcPts val="0"/>
              </a:spcBef>
              <a:buClr>
                <a:schemeClr val="dk1"/>
              </a:buClr>
              <a:buSzPct val="91666"/>
              <a:buFont typeface="Arial"/>
              <a:buNone/>
            </a:pP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På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grunnlag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av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diskusjonene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formulerer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dere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tre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områder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knyttet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til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lesing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og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skriving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som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dere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mener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det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er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viktig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for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skolen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å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utvikle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Forslagene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til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utviklingsområder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skrives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på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tre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Post-IT-lapper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og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brukes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som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utgangspunkt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for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oppsummering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</a:t>
            </a:r>
            <a:r>
              <a:rPr lang="en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plenum.</a:t>
            </a:r>
          </a:p>
        </p:txBody>
      </p:sp>
    </p:spTree>
    <p:extLst>
      <p:ext uri="{BB962C8B-B14F-4D97-AF65-F5344CB8AC3E}">
        <p14:creationId xmlns:p14="http://schemas.microsoft.com/office/powerpoint/2010/main" val="13760352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5200"/>
            </a:lvl1pPr>
            <a:lvl2pPr lvl="1" algn="ctr">
              <a:spcBef>
                <a:spcPts val="0"/>
              </a:spcBef>
              <a:buSzPct val="100000"/>
              <a:defRPr sz="5200"/>
            </a:lvl2pPr>
            <a:lvl3pPr lvl="2" algn="ctr">
              <a:spcBef>
                <a:spcPts val="0"/>
              </a:spcBef>
              <a:buSzPct val="100000"/>
              <a:defRPr sz="5200"/>
            </a:lvl3pPr>
            <a:lvl4pPr lvl="3" algn="ctr">
              <a:spcBef>
                <a:spcPts val="0"/>
              </a:spcBef>
              <a:buSzPct val="100000"/>
              <a:defRPr sz="5200"/>
            </a:lvl4pPr>
            <a:lvl5pPr lvl="4" algn="ctr">
              <a:spcBef>
                <a:spcPts val="0"/>
              </a:spcBef>
              <a:buSzPct val="100000"/>
              <a:defRPr sz="5200"/>
            </a:lvl5pPr>
            <a:lvl6pPr lvl="5" algn="ctr">
              <a:spcBef>
                <a:spcPts val="0"/>
              </a:spcBef>
              <a:buSzPct val="100000"/>
              <a:defRPr sz="5200"/>
            </a:lvl6pPr>
            <a:lvl7pPr lvl="6" algn="ctr">
              <a:spcBef>
                <a:spcPts val="0"/>
              </a:spcBef>
              <a:buSzPct val="100000"/>
              <a:defRPr sz="5200"/>
            </a:lvl7pPr>
            <a:lvl8pPr lvl="7" algn="ctr">
              <a:spcBef>
                <a:spcPts val="0"/>
              </a:spcBef>
              <a:buSzPct val="100000"/>
              <a:defRPr sz="5200"/>
            </a:lvl8pPr>
            <a:lvl9pPr lvl="8" algn="ctr">
              <a:spcBef>
                <a:spcPts val="0"/>
              </a:spcBef>
              <a:buSzPct val="100000"/>
              <a:defRPr sz="52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12000"/>
            </a:lvl1pPr>
            <a:lvl2pPr lvl="1" algn="ctr">
              <a:spcBef>
                <a:spcPts val="0"/>
              </a:spcBef>
              <a:buSzPct val="100000"/>
              <a:defRPr sz="12000"/>
            </a:lvl2pPr>
            <a:lvl3pPr lvl="2" algn="ctr">
              <a:spcBef>
                <a:spcPts val="0"/>
              </a:spcBef>
              <a:buSzPct val="100000"/>
              <a:defRPr sz="12000"/>
            </a:lvl3pPr>
            <a:lvl4pPr lvl="3" algn="ctr">
              <a:spcBef>
                <a:spcPts val="0"/>
              </a:spcBef>
              <a:buSzPct val="100000"/>
              <a:defRPr sz="12000"/>
            </a:lvl4pPr>
            <a:lvl5pPr lvl="4" algn="ctr">
              <a:spcBef>
                <a:spcPts val="0"/>
              </a:spcBef>
              <a:buSzPct val="100000"/>
              <a:defRPr sz="12000"/>
            </a:lvl5pPr>
            <a:lvl6pPr lvl="5" algn="ctr">
              <a:spcBef>
                <a:spcPts val="0"/>
              </a:spcBef>
              <a:buSzPct val="100000"/>
              <a:defRPr sz="12000"/>
            </a:lvl6pPr>
            <a:lvl7pPr lvl="6" algn="ctr">
              <a:spcBef>
                <a:spcPts val="0"/>
              </a:spcBef>
              <a:buSzPct val="100000"/>
              <a:defRPr sz="12000"/>
            </a:lvl7pPr>
            <a:lvl8pPr lvl="7" algn="ctr">
              <a:spcBef>
                <a:spcPts val="0"/>
              </a:spcBef>
              <a:buSzPct val="100000"/>
              <a:defRPr sz="12000"/>
            </a:lvl8pPr>
            <a:lvl9pPr lvl="8" algn="ctr">
              <a:spcBef>
                <a:spcPts val="0"/>
              </a:spcBef>
              <a:buSzPct val="100000"/>
              <a:defRPr sz="12000"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 algn="ctr">
              <a:spcBef>
                <a:spcPts val="0"/>
              </a:spcBef>
              <a:buSzPct val="100000"/>
              <a:defRPr sz="3600"/>
            </a:lvl1pPr>
            <a:lvl2pPr lvl="1" algn="ctr">
              <a:spcBef>
                <a:spcPts val="0"/>
              </a:spcBef>
              <a:buSzPct val="100000"/>
              <a:defRPr sz="3600"/>
            </a:lvl2pPr>
            <a:lvl3pPr lvl="2" algn="ctr">
              <a:spcBef>
                <a:spcPts val="0"/>
              </a:spcBef>
              <a:buSzPct val="100000"/>
              <a:defRPr sz="3600"/>
            </a:lvl3pPr>
            <a:lvl4pPr lvl="3" algn="ctr">
              <a:spcBef>
                <a:spcPts val="0"/>
              </a:spcBef>
              <a:buSzPct val="100000"/>
              <a:defRPr sz="3600"/>
            </a:lvl4pPr>
            <a:lvl5pPr lvl="4" algn="ctr">
              <a:spcBef>
                <a:spcPts val="0"/>
              </a:spcBef>
              <a:buSzPct val="100000"/>
              <a:defRPr sz="3600"/>
            </a:lvl5pPr>
            <a:lvl6pPr lvl="5" algn="ctr">
              <a:spcBef>
                <a:spcPts val="0"/>
              </a:spcBef>
              <a:buSzPct val="100000"/>
              <a:defRPr sz="3600"/>
            </a:lvl6pPr>
            <a:lvl7pPr lvl="6" algn="ctr">
              <a:spcBef>
                <a:spcPts val="0"/>
              </a:spcBef>
              <a:buSzPct val="100000"/>
              <a:defRPr sz="3600"/>
            </a:lvl7pPr>
            <a:lvl8pPr lvl="7" algn="ctr">
              <a:spcBef>
                <a:spcPts val="0"/>
              </a:spcBef>
              <a:buSzPct val="100000"/>
              <a:defRPr sz="3600"/>
            </a:lvl8pPr>
            <a:lvl9pPr lvl="8" algn="ctr">
              <a:spcBef>
                <a:spcPts val="0"/>
              </a:spcBef>
              <a:buSzPct val="100000"/>
              <a:defRPr sz="3600"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SzPct val="100000"/>
              <a:defRPr sz="48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>
                <a:solidFill>
                  <a:schemeClr val="dk2"/>
                </a:solidFill>
              </a:rPr>
              <a:t>‹#›</a:t>
            </a:fld>
            <a:endParaRPr lang="en" sz="1000">
              <a:solidFill>
                <a:schemeClr val="dk2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Shape 5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123524" y="-55225"/>
            <a:ext cx="9147362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Shape 55"/>
          <p:cNvSpPr txBox="1">
            <a:spLocks noGrp="1"/>
          </p:cNvSpPr>
          <p:nvPr>
            <p:ph type="ctrTitle"/>
          </p:nvPr>
        </p:nvSpPr>
        <p:spPr>
          <a:xfrm>
            <a:off x="8" y="847125"/>
            <a:ext cx="8520600" cy="20526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3600">
                <a:latin typeface="Calibri"/>
                <a:ea typeface="Calibri"/>
                <a:cs typeface="Calibri"/>
                <a:sym typeface="Calibri"/>
              </a:rPr>
              <a:t>Kartlegging av skolens praksis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Shape 6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-362525"/>
            <a:ext cx="9143999" cy="5141609"/>
          </a:xfrm>
          <a:prstGeom prst="rect">
            <a:avLst/>
          </a:prstGeom>
          <a:noFill/>
          <a:ln>
            <a:noFill/>
          </a:ln>
        </p:spPr>
      </p:pic>
      <p:sp>
        <p:nvSpPr>
          <p:cNvPr id="61" name="Shape 61"/>
          <p:cNvSpPr txBox="1"/>
          <p:nvPr/>
        </p:nvSpPr>
        <p:spPr>
          <a:xfrm>
            <a:off x="304800" y="30480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  <a:p>
            <a:pPr lvl="0" rtl="0">
              <a:spcBef>
                <a:spcPts val="0"/>
              </a:spcBef>
              <a:buNone/>
            </a:pPr>
            <a:endParaRPr/>
          </a:p>
        </p:txBody>
      </p:sp>
      <p:graphicFrame>
        <p:nvGraphicFramePr>
          <p:cNvPr id="62" name="Shape 62"/>
          <p:cNvGraphicFramePr/>
          <p:nvPr/>
        </p:nvGraphicFramePr>
        <p:xfrm>
          <a:off x="1354875" y="549125"/>
          <a:ext cx="7342950" cy="3132372"/>
        </p:xfrm>
        <a:graphic>
          <a:graphicData uri="http://schemas.openxmlformats.org/drawingml/2006/table">
            <a:tbl>
              <a:tblPr>
                <a:noFill/>
                <a:tableStyleId>{F3F58E52-4E87-4022-835A-1D3D9A1B07CB}</a:tableStyleId>
              </a:tblPr>
              <a:tblGrid>
                <a:gridCol w="1223825"/>
                <a:gridCol w="1223825"/>
                <a:gridCol w="1223825"/>
                <a:gridCol w="1223825"/>
                <a:gridCol w="1223825"/>
                <a:gridCol w="1223825"/>
              </a:tblGrid>
              <a:tr h="0">
                <a:tc gridSpan="6">
                  <a:txBody>
                    <a:bodyPr/>
                    <a:lstStyle/>
                    <a:p>
                      <a:pPr marL="0" lvl="0" indent="0" rtl="0">
                        <a:lnSpc>
                          <a:spcPct val="12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en" sz="1100" i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 hvor stor grad mener du at lese- og skriveopplæringen ved din skole kjennetegnes av at lærerne:</a:t>
                      </a:r>
                    </a:p>
                  </a:txBody>
                  <a:tcPr marL="76200" marR="76200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</a:tr>
              <a:tr h="285750">
                <a:tc gridSpan="6">
                  <a:txBody>
                    <a:bodyPr/>
                    <a:lstStyle/>
                    <a:p>
                      <a:pPr lvl="0" rtl="0">
                        <a:lnSpc>
                          <a:spcPct val="1295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None/>
                      </a:pPr>
                      <a:r>
                        <a:rPr lang="en" sz="11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1.   … </a:t>
                      </a:r>
                      <a:r>
                        <a:rPr lang="en" sz="1100" dirty="0" err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motiverer</a:t>
                      </a:r>
                      <a:r>
                        <a:rPr lang="en" sz="11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en" sz="1100" dirty="0" err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og</a:t>
                      </a:r>
                      <a:r>
                        <a:rPr lang="en" sz="11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en" sz="1100" dirty="0" err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engasjerer</a:t>
                      </a:r>
                      <a:r>
                        <a:rPr lang="en" sz="11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en" sz="1100" dirty="0" err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elevene</a:t>
                      </a:r>
                      <a:r>
                        <a:rPr lang="en" sz="11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for </a:t>
                      </a:r>
                      <a:r>
                        <a:rPr lang="en" sz="1100" dirty="0" err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lesing</a:t>
                      </a:r>
                      <a:r>
                        <a:rPr lang="en" sz="11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en" sz="1100" dirty="0" err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og</a:t>
                      </a:r>
                      <a:r>
                        <a:rPr lang="en" sz="11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en" sz="1100" dirty="0" err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skriving</a:t>
                      </a:r>
                      <a:r>
                        <a:rPr lang="en" sz="11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en" sz="1100" dirty="0" err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</a:t>
                      </a:r>
                      <a:r>
                        <a:rPr lang="en" sz="11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en" sz="1100" dirty="0" err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alle</a:t>
                      </a:r>
                      <a:r>
                        <a:rPr lang="en" sz="11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fag </a:t>
                      </a:r>
                      <a:r>
                        <a:rPr lang="en" sz="1100" dirty="0" err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slik</a:t>
                      </a:r>
                      <a:r>
                        <a:rPr lang="en" sz="11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at </a:t>
                      </a:r>
                      <a:r>
                        <a:rPr lang="en" sz="1100" dirty="0" err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elevene</a:t>
                      </a:r>
                      <a:r>
                        <a:rPr lang="en" sz="11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en" sz="1100" dirty="0" err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opplever</a:t>
                      </a:r>
                      <a:r>
                        <a:rPr lang="en" sz="11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en" sz="1100" dirty="0" err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undervisningen</a:t>
                      </a:r>
                      <a:r>
                        <a:rPr lang="en" sz="11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en" sz="1100" dirty="0" err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som</a:t>
                      </a:r>
                      <a:r>
                        <a:rPr lang="en" sz="11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en" sz="1100" dirty="0" err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utfordrende</a:t>
                      </a:r>
                      <a:r>
                        <a:rPr lang="en" sz="11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en" sz="1100" dirty="0" err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og</a:t>
                      </a:r>
                      <a:r>
                        <a:rPr lang="en" sz="11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relevant?</a:t>
                      </a:r>
                    </a:p>
                  </a:txBody>
                  <a:tcPr marL="76200" marR="76200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2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en" sz="11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</a:p>
                  </a:txBody>
                  <a:tcPr marL="76200" marR="76200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2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en" sz="11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</a:t>
                      </a:r>
                    </a:p>
                  </a:txBody>
                  <a:tcPr marL="76200" marR="76200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2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en" sz="11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</a:t>
                      </a:r>
                    </a:p>
                  </a:txBody>
                  <a:tcPr marL="76200" marR="76200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2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en" sz="11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</a:t>
                      </a:r>
                    </a:p>
                  </a:txBody>
                  <a:tcPr marL="76200" marR="76200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2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en" sz="11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5</a:t>
                      </a:r>
                    </a:p>
                  </a:txBody>
                  <a:tcPr marL="76200" marR="76200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2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en" sz="11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6</a:t>
                      </a:r>
                    </a:p>
                  </a:txBody>
                  <a:tcPr marL="76200" marR="76200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3400">
                <a:tc gridSpan="6">
                  <a:txBody>
                    <a:bodyPr/>
                    <a:lstStyle/>
                    <a:p>
                      <a:pPr lvl="0" rtl="0">
                        <a:lnSpc>
                          <a:spcPct val="12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en" sz="11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2.   … legger til rette for at elevene utvikler lese- og skrivestrategier?</a:t>
                      </a:r>
                    </a:p>
                    <a:p>
                      <a:pPr marL="0" lvl="0" indent="0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endParaRPr sz="11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6200" marR="76200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2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en" sz="11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</a:p>
                  </a:txBody>
                  <a:tcPr marL="76200" marR="76200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2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en" sz="11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</a:t>
                      </a:r>
                    </a:p>
                  </a:txBody>
                  <a:tcPr marL="76200" marR="76200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2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en" sz="11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</a:t>
                      </a:r>
                    </a:p>
                  </a:txBody>
                  <a:tcPr marL="76200" marR="76200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2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en" sz="11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</a:t>
                      </a:r>
                    </a:p>
                  </a:txBody>
                  <a:tcPr marL="76200" marR="76200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2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en" sz="11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5</a:t>
                      </a:r>
                    </a:p>
                  </a:txBody>
                  <a:tcPr marL="76200" marR="76200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2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en" sz="11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6</a:t>
                      </a:r>
                    </a:p>
                  </a:txBody>
                  <a:tcPr marL="76200" marR="76200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750">
                <a:tc gridSpan="6">
                  <a:txBody>
                    <a:bodyPr/>
                    <a:lstStyle/>
                    <a:p>
                      <a:pPr lvl="0" rtl="0">
                        <a:lnSpc>
                          <a:spcPct val="1295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None/>
                      </a:pPr>
                      <a:r>
                        <a:rPr lang="en" sz="11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3.   … legger til rette for at elevene lærer relevante fagbegreper?</a:t>
                      </a:r>
                    </a:p>
                  </a:txBody>
                  <a:tcPr marL="76200" marR="76200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2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en" sz="11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</a:p>
                  </a:txBody>
                  <a:tcPr marL="76200" marR="76200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2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en" sz="11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</a:t>
                      </a:r>
                    </a:p>
                  </a:txBody>
                  <a:tcPr marL="76200" marR="76200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2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en" sz="11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</a:t>
                      </a:r>
                    </a:p>
                  </a:txBody>
                  <a:tcPr marL="76200" marR="76200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2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en" sz="11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</a:t>
                      </a:r>
                    </a:p>
                  </a:txBody>
                  <a:tcPr marL="76200" marR="76200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2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en" sz="11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5</a:t>
                      </a:r>
                    </a:p>
                  </a:txBody>
                  <a:tcPr marL="76200" marR="76200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2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en" sz="11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6</a:t>
                      </a:r>
                    </a:p>
                  </a:txBody>
                  <a:tcPr marL="76200" marR="76200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3" name="Shape 63"/>
          <p:cNvSpPr txBox="1"/>
          <p:nvPr/>
        </p:nvSpPr>
        <p:spPr>
          <a:xfrm>
            <a:off x="304800" y="30480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Shape 6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-45650"/>
            <a:ext cx="9143999" cy="5141609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Shape 69"/>
          <p:cNvSpPr txBox="1"/>
          <p:nvPr/>
        </p:nvSpPr>
        <p:spPr>
          <a:xfrm>
            <a:off x="1862250" y="484850"/>
            <a:ext cx="6146400" cy="3000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lvl="0" indent="0" rtl="0">
              <a:lnSpc>
                <a:spcPct val="120000"/>
              </a:lnSpc>
              <a:spcBef>
                <a:spcPts val="1100"/>
              </a:spcBef>
              <a:spcAft>
                <a:spcPts val="1000"/>
              </a:spcAft>
              <a:buNone/>
            </a:pPr>
            <a:r>
              <a:rPr lang="en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Gjennomføring:</a:t>
            </a:r>
          </a:p>
          <a:p>
            <a:pPr marL="457200" lvl="0" indent="-381000" rtl="0">
              <a:lnSpc>
                <a:spcPct val="12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Calibri"/>
            </a:pPr>
            <a:r>
              <a:rPr lang="en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Individuell utfylling</a:t>
            </a:r>
          </a:p>
          <a:p>
            <a:pPr marL="457200" lvl="0" indent="-381000" rtl="0">
              <a:lnSpc>
                <a:spcPct val="12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Calibri"/>
            </a:pPr>
            <a:r>
              <a:rPr lang="en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Gruppediskusjon</a:t>
            </a:r>
          </a:p>
          <a:p>
            <a:pPr marL="457200" lvl="0" indent="-381000" rtl="0">
              <a:lnSpc>
                <a:spcPct val="12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Calibri"/>
            </a:pPr>
            <a:r>
              <a:rPr lang="en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Oppsummering 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simple-light-2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300</Words>
  <Application>Microsoft Macintosh PowerPoint</Application>
  <PresentationFormat>Skjermfremvisning (16:9)</PresentationFormat>
  <Paragraphs>32</Paragraphs>
  <Slides>3</Slides>
  <Notes>3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3</vt:i4>
      </vt:variant>
    </vt:vector>
  </HeadingPairs>
  <TitlesOfParts>
    <vt:vector size="6" baseType="lpstr">
      <vt:lpstr>Arial</vt:lpstr>
      <vt:lpstr>Calibri</vt:lpstr>
      <vt:lpstr>simple-light-2</vt:lpstr>
      <vt:lpstr>Kartlegging av skolens praksis</vt:lpstr>
      <vt:lpstr>PowerPoint-presentasjon</vt:lpstr>
      <vt:lpstr>PowerPoint-presentasjon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Kartlegging av skolens praksis</dc:title>
  <cp:lastModifiedBy>Trond Egil Toft</cp:lastModifiedBy>
  <cp:revision>1</cp:revision>
  <dcterms:modified xsi:type="dcterms:W3CDTF">2016-04-21T09:29:11Z</dcterms:modified>
</cp:coreProperties>
</file>