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Lst>
  <p:sldSz cx="12192000" cy="6858000"/>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74B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6" autoAdjust="0"/>
    <p:restoredTop sz="94660"/>
  </p:normalViewPr>
  <p:slideViewPr>
    <p:cSldViewPr snapToGrid="0">
      <p:cViewPr varScale="1">
        <p:scale>
          <a:sx n="28" d="100"/>
          <a:sy n="28" d="100"/>
        </p:scale>
        <p:origin x="112" y="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CD0490E-789A-4B08-B693-8A867ECF751D}"/>
              </a:ext>
            </a:extLst>
          </p:cNvPr>
          <p:cNvSpPr>
            <a:spLocks noGrp="1"/>
          </p:cNvSpPr>
          <p:nvPr>
            <p:ph type="ctrTitle"/>
          </p:nvPr>
        </p:nvSpPr>
        <p:spPr>
          <a:xfrm>
            <a:off x="1524000" y="1122363"/>
            <a:ext cx="9144000" cy="2387600"/>
          </a:xfrm>
        </p:spPr>
        <p:txBody>
          <a:bodyPr anchor="b"/>
          <a:lstStyle>
            <a:lvl1pPr algn="ctr">
              <a:defRPr sz="6000"/>
            </a:lvl1pPr>
          </a:lstStyle>
          <a:p>
            <a:r>
              <a:rPr lang="nb-NO"/>
              <a:t>Klikk for å redigere tittelstil</a:t>
            </a:r>
          </a:p>
        </p:txBody>
      </p:sp>
      <p:sp>
        <p:nvSpPr>
          <p:cNvPr id="3" name="Undertittel 2">
            <a:extLst>
              <a:ext uri="{FF2B5EF4-FFF2-40B4-BE49-F238E27FC236}">
                <a16:creationId xmlns:a16="http://schemas.microsoft.com/office/drawing/2014/main" id="{0150861D-8B71-4AA7-BD1E-5F74566788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p>
        </p:txBody>
      </p:sp>
      <p:sp>
        <p:nvSpPr>
          <p:cNvPr id="4" name="Plassholder for dato 3">
            <a:extLst>
              <a:ext uri="{FF2B5EF4-FFF2-40B4-BE49-F238E27FC236}">
                <a16:creationId xmlns:a16="http://schemas.microsoft.com/office/drawing/2014/main" id="{4DE7039F-E36B-4875-ACC1-40B2419E4258}"/>
              </a:ext>
            </a:extLst>
          </p:cNvPr>
          <p:cNvSpPr>
            <a:spLocks noGrp="1"/>
          </p:cNvSpPr>
          <p:nvPr>
            <p:ph type="dt" sz="half" idx="10"/>
          </p:nvPr>
        </p:nvSpPr>
        <p:spPr/>
        <p:txBody>
          <a:bodyPr/>
          <a:lstStyle/>
          <a:p>
            <a:fld id="{837065E5-7737-4176-9743-598551802A34}" type="datetimeFigureOut">
              <a:rPr lang="nb-NO" smtClean="0"/>
              <a:t>18.06.2021</a:t>
            </a:fld>
            <a:endParaRPr lang="nb-NO"/>
          </a:p>
        </p:txBody>
      </p:sp>
      <p:sp>
        <p:nvSpPr>
          <p:cNvPr id="5" name="Plassholder for bunntekst 4">
            <a:extLst>
              <a:ext uri="{FF2B5EF4-FFF2-40B4-BE49-F238E27FC236}">
                <a16:creationId xmlns:a16="http://schemas.microsoft.com/office/drawing/2014/main" id="{9EE77FF9-4C28-4687-B02C-702D2CCEF711}"/>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16E26DD6-BE9A-4AB7-9927-A0C423899AD2}"/>
              </a:ext>
            </a:extLst>
          </p:cNvPr>
          <p:cNvSpPr>
            <a:spLocks noGrp="1"/>
          </p:cNvSpPr>
          <p:nvPr>
            <p:ph type="sldNum" sz="quarter" idx="12"/>
          </p:nvPr>
        </p:nvSpPr>
        <p:spPr/>
        <p:txBody>
          <a:bodyPr/>
          <a:lstStyle/>
          <a:p>
            <a:fld id="{A99989ED-4050-49DF-A9D9-177F9E2E2E86}" type="slidenum">
              <a:rPr lang="nb-NO" smtClean="0"/>
              <a:t>‹#›</a:t>
            </a:fld>
            <a:endParaRPr lang="nb-NO"/>
          </a:p>
        </p:txBody>
      </p:sp>
    </p:spTree>
    <p:extLst>
      <p:ext uri="{BB962C8B-B14F-4D97-AF65-F5344CB8AC3E}">
        <p14:creationId xmlns:p14="http://schemas.microsoft.com/office/powerpoint/2010/main" val="316740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0945B29-2A77-4706-9205-ABD5234791F2}"/>
              </a:ext>
            </a:extLst>
          </p:cNvPr>
          <p:cNvSpPr>
            <a:spLocks noGrp="1"/>
          </p:cNvSpPr>
          <p:nvPr>
            <p:ph type="title"/>
          </p:nvPr>
        </p:nvSpPr>
        <p:spPr/>
        <p:txBody>
          <a:bodyPr/>
          <a:lstStyle/>
          <a:p>
            <a:r>
              <a:rPr lang="nb-NO"/>
              <a:t>Klikk for å redigere tittelstil</a:t>
            </a:r>
          </a:p>
        </p:txBody>
      </p:sp>
      <p:sp>
        <p:nvSpPr>
          <p:cNvPr id="3" name="Plassholder for loddrett tekst 2">
            <a:extLst>
              <a:ext uri="{FF2B5EF4-FFF2-40B4-BE49-F238E27FC236}">
                <a16:creationId xmlns:a16="http://schemas.microsoft.com/office/drawing/2014/main" id="{B85981A8-7A1B-46BB-BF22-ABEEF37EB244}"/>
              </a:ext>
            </a:extLst>
          </p:cNvPr>
          <p:cNvSpPr>
            <a:spLocks noGrp="1"/>
          </p:cNvSpPr>
          <p:nvPr>
            <p:ph type="body" orient="vert" idx="1"/>
          </p:nvPr>
        </p:nvSpPr>
        <p:spPr/>
        <p:txBody>
          <a:bodyPr vert="eaVert"/>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43EDC1E8-F015-43F8-8372-3F65A20EA874}"/>
              </a:ext>
            </a:extLst>
          </p:cNvPr>
          <p:cNvSpPr>
            <a:spLocks noGrp="1"/>
          </p:cNvSpPr>
          <p:nvPr>
            <p:ph type="dt" sz="half" idx="10"/>
          </p:nvPr>
        </p:nvSpPr>
        <p:spPr/>
        <p:txBody>
          <a:bodyPr/>
          <a:lstStyle/>
          <a:p>
            <a:fld id="{837065E5-7737-4176-9743-598551802A34}" type="datetimeFigureOut">
              <a:rPr lang="nb-NO" smtClean="0"/>
              <a:t>18.06.2021</a:t>
            </a:fld>
            <a:endParaRPr lang="nb-NO"/>
          </a:p>
        </p:txBody>
      </p:sp>
      <p:sp>
        <p:nvSpPr>
          <p:cNvPr id="5" name="Plassholder for bunntekst 4">
            <a:extLst>
              <a:ext uri="{FF2B5EF4-FFF2-40B4-BE49-F238E27FC236}">
                <a16:creationId xmlns:a16="http://schemas.microsoft.com/office/drawing/2014/main" id="{419DECAD-62FB-4E11-9780-890D53A11AA1}"/>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E117E663-9829-43A6-849E-380CEE849886}"/>
              </a:ext>
            </a:extLst>
          </p:cNvPr>
          <p:cNvSpPr>
            <a:spLocks noGrp="1"/>
          </p:cNvSpPr>
          <p:nvPr>
            <p:ph type="sldNum" sz="quarter" idx="12"/>
          </p:nvPr>
        </p:nvSpPr>
        <p:spPr/>
        <p:txBody>
          <a:bodyPr/>
          <a:lstStyle/>
          <a:p>
            <a:fld id="{A99989ED-4050-49DF-A9D9-177F9E2E2E86}" type="slidenum">
              <a:rPr lang="nb-NO" smtClean="0"/>
              <a:t>‹#›</a:t>
            </a:fld>
            <a:endParaRPr lang="nb-NO"/>
          </a:p>
        </p:txBody>
      </p:sp>
    </p:spTree>
    <p:extLst>
      <p:ext uri="{BB962C8B-B14F-4D97-AF65-F5344CB8AC3E}">
        <p14:creationId xmlns:p14="http://schemas.microsoft.com/office/powerpoint/2010/main" val="20372377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a:extLst>
              <a:ext uri="{FF2B5EF4-FFF2-40B4-BE49-F238E27FC236}">
                <a16:creationId xmlns:a16="http://schemas.microsoft.com/office/drawing/2014/main" id="{B1FE53F1-2313-4017-B900-743BEF4DC731}"/>
              </a:ext>
            </a:extLst>
          </p:cNvPr>
          <p:cNvSpPr>
            <a:spLocks noGrp="1"/>
          </p:cNvSpPr>
          <p:nvPr>
            <p:ph type="title" orient="vert"/>
          </p:nvPr>
        </p:nvSpPr>
        <p:spPr>
          <a:xfrm>
            <a:off x="8724900" y="365125"/>
            <a:ext cx="2628900" cy="5811838"/>
          </a:xfrm>
        </p:spPr>
        <p:txBody>
          <a:bodyPr vert="eaVert"/>
          <a:lstStyle/>
          <a:p>
            <a:r>
              <a:rPr lang="nb-NO"/>
              <a:t>Klikk for å redigere tittelstil</a:t>
            </a:r>
          </a:p>
        </p:txBody>
      </p:sp>
      <p:sp>
        <p:nvSpPr>
          <p:cNvPr id="3" name="Plassholder for loddrett tekst 2">
            <a:extLst>
              <a:ext uri="{FF2B5EF4-FFF2-40B4-BE49-F238E27FC236}">
                <a16:creationId xmlns:a16="http://schemas.microsoft.com/office/drawing/2014/main" id="{279B43D9-5526-4A17-B55D-2FBDCA3DE72D}"/>
              </a:ext>
            </a:extLst>
          </p:cNvPr>
          <p:cNvSpPr>
            <a:spLocks noGrp="1"/>
          </p:cNvSpPr>
          <p:nvPr>
            <p:ph type="body" orient="vert" idx="1"/>
          </p:nvPr>
        </p:nvSpPr>
        <p:spPr>
          <a:xfrm>
            <a:off x="838200" y="365125"/>
            <a:ext cx="7734300" cy="5811838"/>
          </a:xfrm>
        </p:spPr>
        <p:txBody>
          <a:bodyPr vert="eaVert"/>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BC790FB8-B4AE-43D9-9091-64CCEF07B204}"/>
              </a:ext>
            </a:extLst>
          </p:cNvPr>
          <p:cNvSpPr>
            <a:spLocks noGrp="1"/>
          </p:cNvSpPr>
          <p:nvPr>
            <p:ph type="dt" sz="half" idx="10"/>
          </p:nvPr>
        </p:nvSpPr>
        <p:spPr/>
        <p:txBody>
          <a:bodyPr/>
          <a:lstStyle/>
          <a:p>
            <a:fld id="{837065E5-7737-4176-9743-598551802A34}" type="datetimeFigureOut">
              <a:rPr lang="nb-NO" smtClean="0"/>
              <a:t>18.06.2021</a:t>
            </a:fld>
            <a:endParaRPr lang="nb-NO"/>
          </a:p>
        </p:txBody>
      </p:sp>
      <p:sp>
        <p:nvSpPr>
          <p:cNvPr id="5" name="Plassholder for bunntekst 4">
            <a:extLst>
              <a:ext uri="{FF2B5EF4-FFF2-40B4-BE49-F238E27FC236}">
                <a16:creationId xmlns:a16="http://schemas.microsoft.com/office/drawing/2014/main" id="{58312594-C52F-4BA1-93A6-264FD965F767}"/>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57AFF8AD-8A09-4A08-99B7-767B0578A309}"/>
              </a:ext>
            </a:extLst>
          </p:cNvPr>
          <p:cNvSpPr>
            <a:spLocks noGrp="1"/>
          </p:cNvSpPr>
          <p:nvPr>
            <p:ph type="sldNum" sz="quarter" idx="12"/>
          </p:nvPr>
        </p:nvSpPr>
        <p:spPr/>
        <p:txBody>
          <a:bodyPr/>
          <a:lstStyle/>
          <a:p>
            <a:fld id="{A99989ED-4050-49DF-A9D9-177F9E2E2E86}" type="slidenum">
              <a:rPr lang="nb-NO" smtClean="0"/>
              <a:t>‹#›</a:t>
            </a:fld>
            <a:endParaRPr lang="nb-NO"/>
          </a:p>
        </p:txBody>
      </p:sp>
    </p:spTree>
    <p:extLst>
      <p:ext uri="{BB962C8B-B14F-4D97-AF65-F5344CB8AC3E}">
        <p14:creationId xmlns:p14="http://schemas.microsoft.com/office/powerpoint/2010/main" val="923997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9AAE4B1-E8E5-479A-95B0-F34EEB7A5CA9}"/>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B97E5A52-59C7-43C5-8697-FC5E2C2B24FE}"/>
              </a:ext>
            </a:extLst>
          </p:cNvPr>
          <p:cNvSpPr>
            <a:spLocks noGrp="1"/>
          </p:cNvSpPr>
          <p:nvPr>
            <p:ph idx="1"/>
          </p:nvPr>
        </p:nvSpPr>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87CD665E-7EB6-4D0D-B4C7-1C5AD5DC120F}"/>
              </a:ext>
            </a:extLst>
          </p:cNvPr>
          <p:cNvSpPr>
            <a:spLocks noGrp="1"/>
          </p:cNvSpPr>
          <p:nvPr>
            <p:ph type="dt" sz="half" idx="10"/>
          </p:nvPr>
        </p:nvSpPr>
        <p:spPr/>
        <p:txBody>
          <a:bodyPr/>
          <a:lstStyle/>
          <a:p>
            <a:fld id="{837065E5-7737-4176-9743-598551802A34}" type="datetimeFigureOut">
              <a:rPr lang="nb-NO" smtClean="0"/>
              <a:t>18.06.2021</a:t>
            </a:fld>
            <a:endParaRPr lang="nb-NO"/>
          </a:p>
        </p:txBody>
      </p:sp>
      <p:sp>
        <p:nvSpPr>
          <p:cNvPr id="5" name="Plassholder for bunntekst 4">
            <a:extLst>
              <a:ext uri="{FF2B5EF4-FFF2-40B4-BE49-F238E27FC236}">
                <a16:creationId xmlns:a16="http://schemas.microsoft.com/office/drawing/2014/main" id="{95432EF9-A997-4E27-A512-5F2F696650E1}"/>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25E5A921-B018-4033-988A-17A5A29F4DB2}"/>
              </a:ext>
            </a:extLst>
          </p:cNvPr>
          <p:cNvSpPr>
            <a:spLocks noGrp="1"/>
          </p:cNvSpPr>
          <p:nvPr>
            <p:ph type="sldNum" sz="quarter" idx="12"/>
          </p:nvPr>
        </p:nvSpPr>
        <p:spPr/>
        <p:txBody>
          <a:bodyPr/>
          <a:lstStyle/>
          <a:p>
            <a:fld id="{A99989ED-4050-49DF-A9D9-177F9E2E2E86}" type="slidenum">
              <a:rPr lang="nb-NO" smtClean="0"/>
              <a:t>‹#›</a:t>
            </a:fld>
            <a:endParaRPr lang="nb-NO"/>
          </a:p>
        </p:txBody>
      </p:sp>
    </p:spTree>
    <p:extLst>
      <p:ext uri="{BB962C8B-B14F-4D97-AF65-F5344CB8AC3E}">
        <p14:creationId xmlns:p14="http://schemas.microsoft.com/office/powerpoint/2010/main" val="30146243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4C5CF490-6E77-4BFA-B2AF-43AF42DCB585}"/>
              </a:ext>
            </a:extLst>
          </p:cNvPr>
          <p:cNvSpPr>
            <a:spLocks noGrp="1"/>
          </p:cNvSpPr>
          <p:nvPr>
            <p:ph type="title"/>
          </p:nvPr>
        </p:nvSpPr>
        <p:spPr>
          <a:xfrm>
            <a:off x="831850" y="1709738"/>
            <a:ext cx="10515600" cy="2852737"/>
          </a:xfrm>
        </p:spPr>
        <p:txBody>
          <a:bodyPr anchor="b"/>
          <a:lstStyle>
            <a:lvl1pPr>
              <a:defRPr sz="6000"/>
            </a:lvl1pPr>
          </a:lstStyle>
          <a:p>
            <a:r>
              <a:rPr lang="nb-NO"/>
              <a:t>Klikk for å redigere tittelstil</a:t>
            </a:r>
          </a:p>
        </p:txBody>
      </p:sp>
      <p:sp>
        <p:nvSpPr>
          <p:cNvPr id="3" name="Plassholder for tekst 2">
            <a:extLst>
              <a:ext uri="{FF2B5EF4-FFF2-40B4-BE49-F238E27FC236}">
                <a16:creationId xmlns:a16="http://schemas.microsoft.com/office/drawing/2014/main" id="{990D27C9-717A-4D59-B42A-C601C0A9D88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a:t>Rediger tekststiler i malen</a:t>
            </a:r>
          </a:p>
        </p:txBody>
      </p:sp>
      <p:sp>
        <p:nvSpPr>
          <p:cNvPr id="4" name="Plassholder for dato 3">
            <a:extLst>
              <a:ext uri="{FF2B5EF4-FFF2-40B4-BE49-F238E27FC236}">
                <a16:creationId xmlns:a16="http://schemas.microsoft.com/office/drawing/2014/main" id="{9129671F-2BBD-4D98-96DD-676AA69C6065}"/>
              </a:ext>
            </a:extLst>
          </p:cNvPr>
          <p:cNvSpPr>
            <a:spLocks noGrp="1"/>
          </p:cNvSpPr>
          <p:nvPr>
            <p:ph type="dt" sz="half" idx="10"/>
          </p:nvPr>
        </p:nvSpPr>
        <p:spPr/>
        <p:txBody>
          <a:bodyPr/>
          <a:lstStyle/>
          <a:p>
            <a:fld id="{837065E5-7737-4176-9743-598551802A34}" type="datetimeFigureOut">
              <a:rPr lang="nb-NO" smtClean="0"/>
              <a:t>18.06.2021</a:t>
            </a:fld>
            <a:endParaRPr lang="nb-NO"/>
          </a:p>
        </p:txBody>
      </p:sp>
      <p:sp>
        <p:nvSpPr>
          <p:cNvPr id="5" name="Plassholder for bunntekst 4">
            <a:extLst>
              <a:ext uri="{FF2B5EF4-FFF2-40B4-BE49-F238E27FC236}">
                <a16:creationId xmlns:a16="http://schemas.microsoft.com/office/drawing/2014/main" id="{B027BCB1-C97F-42CE-8A13-590EE4E7FD76}"/>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43DFA6E8-C5CE-46F6-BECE-52653B8C3C19}"/>
              </a:ext>
            </a:extLst>
          </p:cNvPr>
          <p:cNvSpPr>
            <a:spLocks noGrp="1"/>
          </p:cNvSpPr>
          <p:nvPr>
            <p:ph type="sldNum" sz="quarter" idx="12"/>
          </p:nvPr>
        </p:nvSpPr>
        <p:spPr/>
        <p:txBody>
          <a:bodyPr/>
          <a:lstStyle/>
          <a:p>
            <a:fld id="{A99989ED-4050-49DF-A9D9-177F9E2E2E86}" type="slidenum">
              <a:rPr lang="nb-NO" smtClean="0"/>
              <a:t>‹#›</a:t>
            </a:fld>
            <a:endParaRPr lang="nb-NO"/>
          </a:p>
        </p:txBody>
      </p:sp>
    </p:spTree>
    <p:extLst>
      <p:ext uri="{BB962C8B-B14F-4D97-AF65-F5344CB8AC3E}">
        <p14:creationId xmlns:p14="http://schemas.microsoft.com/office/powerpoint/2010/main" val="8681910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BE53A8C0-2D83-4613-BDEF-87C0DB53314C}"/>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155600AE-7844-4199-A455-08A6D05DCC0D}"/>
              </a:ext>
            </a:extLst>
          </p:cNvPr>
          <p:cNvSpPr>
            <a:spLocks noGrp="1"/>
          </p:cNvSpPr>
          <p:nvPr>
            <p:ph sz="half" idx="1"/>
          </p:nvPr>
        </p:nvSpPr>
        <p:spPr>
          <a:xfrm>
            <a:off x="838200" y="1825625"/>
            <a:ext cx="5181600" cy="4351338"/>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innhold 3">
            <a:extLst>
              <a:ext uri="{FF2B5EF4-FFF2-40B4-BE49-F238E27FC236}">
                <a16:creationId xmlns:a16="http://schemas.microsoft.com/office/drawing/2014/main" id="{81B84A5B-F74B-4E31-9163-A1791DFB9E4D}"/>
              </a:ext>
            </a:extLst>
          </p:cNvPr>
          <p:cNvSpPr>
            <a:spLocks noGrp="1"/>
          </p:cNvSpPr>
          <p:nvPr>
            <p:ph sz="half" idx="2"/>
          </p:nvPr>
        </p:nvSpPr>
        <p:spPr>
          <a:xfrm>
            <a:off x="6172200" y="1825625"/>
            <a:ext cx="5181600" cy="4351338"/>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dato 4">
            <a:extLst>
              <a:ext uri="{FF2B5EF4-FFF2-40B4-BE49-F238E27FC236}">
                <a16:creationId xmlns:a16="http://schemas.microsoft.com/office/drawing/2014/main" id="{873B6D28-D406-4362-85F7-5E2A71111234}"/>
              </a:ext>
            </a:extLst>
          </p:cNvPr>
          <p:cNvSpPr>
            <a:spLocks noGrp="1"/>
          </p:cNvSpPr>
          <p:nvPr>
            <p:ph type="dt" sz="half" idx="10"/>
          </p:nvPr>
        </p:nvSpPr>
        <p:spPr/>
        <p:txBody>
          <a:bodyPr/>
          <a:lstStyle/>
          <a:p>
            <a:fld id="{837065E5-7737-4176-9743-598551802A34}" type="datetimeFigureOut">
              <a:rPr lang="nb-NO" smtClean="0"/>
              <a:t>18.06.2021</a:t>
            </a:fld>
            <a:endParaRPr lang="nb-NO"/>
          </a:p>
        </p:txBody>
      </p:sp>
      <p:sp>
        <p:nvSpPr>
          <p:cNvPr id="6" name="Plassholder for bunntekst 5">
            <a:extLst>
              <a:ext uri="{FF2B5EF4-FFF2-40B4-BE49-F238E27FC236}">
                <a16:creationId xmlns:a16="http://schemas.microsoft.com/office/drawing/2014/main" id="{FBFE7334-6587-4020-A1B7-FB2FC5D6D990}"/>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B81DBC3D-3871-4405-B5CC-2DF93F19BDD3}"/>
              </a:ext>
            </a:extLst>
          </p:cNvPr>
          <p:cNvSpPr>
            <a:spLocks noGrp="1"/>
          </p:cNvSpPr>
          <p:nvPr>
            <p:ph type="sldNum" sz="quarter" idx="12"/>
          </p:nvPr>
        </p:nvSpPr>
        <p:spPr/>
        <p:txBody>
          <a:bodyPr/>
          <a:lstStyle/>
          <a:p>
            <a:fld id="{A99989ED-4050-49DF-A9D9-177F9E2E2E86}" type="slidenum">
              <a:rPr lang="nb-NO" smtClean="0"/>
              <a:t>‹#›</a:t>
            </a:fld>
            <a:endParaRPr lang="nb-NO"/>
          </a:p>
        </p:txBody>
      </p:sp>
    </p:spTree>
    <p:extLst>
      <p:ext uri="{BB962C8B-B14F-4D97-AF65-F5344CB8AC3E}">
        <p14:creationId xmlns:p14="http://schemas.microsoft.com/office/powerpoint/2010/main" val="38473066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D40BDBF-D452-4EBE-8DCF-45253D904574}"/>
              </a:ext>
            </a:extLst>
          </p:cNvPr>
          <p:cNvSpPr>
            <a:spLocks noGrp="1"/>
          </p:cNvSpPr>
          <p:nvPr>
            <p:ph type="title"/>
          </p:nvPr>
        </p:nvSpPr>
        <p:spPr>
          <a:xfrm>
            <a:off x="839788" y="365125"/>
            <a:ext cx="10515600" cy="1325563"/>
          </a:xfrm>
        </p:spPr>
        <p:txBody>
          <a:bodyPr/>
          <a:lstStyle/>
          <a:p>
            <a:r>
              <a:rPr lang="nb-NO"/>
              <a:t>Klikk for å redigere tittelstil</a:t>
            </a:r>
          </a:p>
        </p:txBody>
      </p:sp>
      <p:sp>
        <p:nvSpPr>
          <p:cNvPr id="3" name="Plassholder for tekst 2">
            <a:extLst>
              <a:ext uri="{FF2B5EF4-FFF2-40B4-BE49-F238E27FC236}">
                <a16:creationId xmlns:a16="http://schemas.microsoft.com/office/drawing/2014/main" id="{1055748C-EE73-40A8-AF99-504ECBD752F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Rediger tekststiler i malen</a:t>
            </a:r>
          </a:p>
        </p:txBody>
      </p:sp>
      <p:sp>
        <p:nvSpPr>
          <p:cNvPr id="4" name="Plassholder for innhold 3">
            <a:extLst>
              <a:ext uri="{FF2B5EF4-FFF2-40B4-BE49-F238E27FC236}">
                <a16:creationId xmlns:a16="http://schemas.microsoft.com/office/drawing/2014/main" id="{D21FFEDE-571E-4FF9-BA6B-5D397CCB9561}"/>
              </a:ext>
            </a:extLst>
          </p:cNvPr>
          <p:cNvSpPr>
            <a:spLocks noGrp="1"/>
          </p:cNvSpPr>
          <p:nvPr>
            <p:ph sz="half" idx="2"/>
          </p:nvPr>
        </p:nvSpPr>
        <p:spPr>
          <a:xfrm>
            <a:off x="839788" y="2505075"/>
            <a:ext cx="5157787" cy="3684588"/>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tekst 4">
            <a:extLst>
              <a:ext uri="{FF2B5EF4-FFF2-40B4-BE49-F238E27FC236}">
                <a16:creationId xmlns:a16="http://schemas.microsoft.com/office/drawing/2014/main" id="{2B1C3840-C9C0-427F-98A5-9770B7F2DD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Rediger tekststiler i malen</a:t>
            </a:r>
          </a:p>
        </p:txBody>
      </p:sp>
      <p:sp>
        <p:nvSpPr>
          <p:cNvPr id="6" name="Plassholder for innhold 5">
            <a:extLst>
              <a:ext uri="{FF2B5EF4-FFF2-40B4-BE49-F238E27FC236}">
                <a16:creationId xmlns:a16="http://schemas.microsoft.com/office/drawing/2014/main" id="{3F70302D-5B99-4ED4-ADC2-94301F308114}"/>
              </a:ext>
            </a:extLst>
          </p:cNvPr>
          <p:cNvSpPr>
            <a:spLocks noGrp="1"/>
          </p:cNvSpPr>
          <p:nvPr>
            <p:ph sz="quarter" idx="4"/>
          </p:nvPr>
        </p:nvSpPr>
        <p:spPr>
          <a:xfrm>
            <a:off x="6172200" y="2505075"/>
            <a:ext cx="5183188" cy="3684588"/>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7" name="Plassholder for dato 6">
            <a:extLst>
              <a:ext uri="{FF2B5EF4-FFF2-40B4-BE49-F238E27FC236}">
                <a16:creationId xmlns:a16="http://schemas.microsoft.com/office/drawing/2014/main" id="{1BC583C4-45B4-4399-9E9F-EF668C17D5E2}"/>
              </a:ext>
            </a:extLst>
          </p:cNvPr>
          <p:cNvSpPr>
            <a:spLocks noGrp="1"/>
          </p:cNvSpPr>
          <p:nvPr>
            <p:ph type="dt" sz="half" idx="10"/>
          </p:nvPr>
        </p:nvSpPr>
        <p:spPr/>
        <p:txBody>
          <a:bodyPr/>
          <a:lstStyle/>
          <a:p>
            <a:fld id="{837065E5-7737-4176-9743-598551802A34}" type="datetimeFigureOut">
              <a:rPr lang="nb-NO" smtClean="0"/>
              <a:t>18.06.2021</a:t>
            </a:fld>
            <a:endParaRPr lang="nb-NO"/>
          </a:p>
        </p:txBody>
      </p:sp>
      <p:sp>
        <p:nvSpPr>
          <p:cNvPr id="8" name="Plassholder for bunntekst 7">
            <a:extLst>
              <a:ext uri="{FF2B5EF4-FFF2-40B4-BE49-F238E27FC236}">
                <a16:creationId xmlns:a16="http://schemas.microsoft.com/office/drawing/2014/main" id="{6CF9577E-F741-47F7-9A02-2ECA2E880CA2}"/>
              </a:ext>
            </a:extLst>
          </p:cNvPr>
          <p:cNvSpPr>
            <a:spLocks noGrp="1"/>
          </p:cNvSpPr>
          <p:nvPr>
            <p:ph type="ftr" sz="quarter" idx="11"/>
          </p:nvPr>
        </p:nvSpPr>
        <p:spPr/>
        <p:txBody>
          <a:bodyPr/>
          <a:lstStyle/>
          <a:p>
            <a:endParaRPr lang="nb-NO"/>
          </a:p>
        </p:txBody>
      </p:sp>
      <p:sp>
        <p:nvSpPr>
          <p:cNvPr id="9" name="Plassholder for lysbildenummer 8">
            <a:extLst>
              <a:ext uri="{FF2B5EF4-FFF2-40B4-BE49-F238E27FC236}">
                <a16:creationId xmlns:a16="http://schemas.microsoft.com/office/drawing/2014/main" id="{BD14727D-77B4-4948-9790-541219AE255B}"/>
              </a:ext>
            </a:extLst>
          </p:cNvPr>
          <p:cNvSpPr>
            <a:spLocks noGrp="1"/>
          </p:cNvSpPr>
          <p:nvPr>
            <p:ph type="sldNum" sz="quarter" idx="12"/>
          </p:nvPr>
        </p:nvSpPr>
        <p:spPr/>
        <p:txBody>
          <a:bodyPr/>
          <a:lstStyle/>
          <a:p>
            <a:fld id="{A99989ED-4050-49DF-A9D9-177F9E2E2E86}" type="slidenum">
              <a:rPr lang="nb-NO" smtClean="0"/>
              <a:t>‹#›</a:t>
            </a:fld>
            <a:endParaRPr lang="nb-NO"/>
          </a:p>
        </p:txBody>
      </p:sp>
    </p:spTree>
    <p:extLst>
      <p:ext uri="{BB962C8B-B14F-4D97-AF65-F5344CB8AC3E}">
        <p14:creationId xmlns:p14="http://schemas.microsoft.com/office/powerpoint/2010/main" val="36322400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E08F92B-4E50-451A-AC8F-8CC27FF24274}"/>
              </a:ext>
            </a:extLst>
          </p:cNvPr>
          <p:cNvSpPr>
            <a:spLocks noGrp="1"/>
          </p:cNvSpPr>
          <p:nvPr>
            <p:ph type="title"/>
          </p:nvPr>
        </p:nvSpPr>
        <p:spPr/>
        <p:txBody>
          <a:bodyPr/>
          <a:lstStyle/>
          <a:p>
            <a:r>
              <a:rPr lang="nb-NO"/>
              <a:t>Klikk for å redigere tittelstil</a:t>
            </a:r>
          </a:p>
        </p:txBody>
      </p:sp>
      <p:sp>
        <p:nvSpPr>
          <p:cNvPr id="3" name="Plassholder for dato 2">
            <a:extLst>
              <a:ext uri="{FF2B5EF4-FFF2-40B4-BE49-F238E27FC236}">
                <a16:creationId xmlns:a16="http://schemas.microsoft.com/office/drawing/2014/main" id="{EDB5D1C7-95EF-49B2-8EEE-DB40446FD52C}"/>
              </a:ext>
            </a:extLst>
          </p:cNvPr>
          <p:cNvSpPr>
            <a:spLocks noGrp="1"/>
          </p:cNvSpPr>
          <p:nvPr>
            <p:ph type="dt" sz="half" idx="10"/>
          </p:nvPr>
        </p:nvSpPr>
        <p:spPr/>
        <p:txBody>
          <a:bodyPr/>
          <a:lstStyle/>
          <a:p>
            <a:fld id="{837065E5-7737-4176-9743-598551802A34}" type="datetimeFigureOut">
              <a:rPr lang="nb-NO" smtClean="0"/>
              <a:t>18.06.2021</a:t>
            </a:fld>
            <a:endParaRPr lang="nb-NO"/>
          </a:p>
        </p:txBody>
      </p:sp>
      <p:sp>
        <p:nvSpPr>
          <p:cNvPr id="4" name="Plassholder for bunntekst 3">
            <a:extLst>
              <a:ext uri="{FF2B5EF4-FFF2-40B4-BE49-F238E27FC236}">
                <a16:creationId xmlns:a16="http://schemas.microsoft.com/office/drawing/2014/main" id="{5A0963E1-20E3-4BF0-A95D-7F40294C69E5}"/>
              </a:ext>
            </a:extLst>
          </p:cNvPr>
          <p:cNvSpPr>
            <a:spLocks noGrp="1"/>
          </p:cNvSpPr>
          <p:nvPr>
            <p:ph type="ftr" sz="quarter" idx="11"/>
          </p:nvPr>
        </p:nvSpPr>
        <p:spPr/>
        <p:txBody>
          <a:bodyPr/>
          <a:lstStyle/>
          <a:p>
            <a:endParaRPr lang="nb-NO"/>
          </a:p>
        </p:txBody>
      </p:sp>
      <p:sp>
        <p:nvSpPr>
          <p:cNvPr id="5" name="Plassholder for lysbildenummer 4">
            <a:extLst>
              <a:ext uri="{FF2B5EF4-FFF2-40B4-BE49-F238E27FC236}">
                <a16:creationId xmlns:a16="http://schemas.microsoft.com/office/drawing/2014/main" id="{75DFE0C4-52F1-4A56-A808-CA9D0574B87C}"/>
              </a:ext>
            </a:extLst>
          </p:cNvPr>
          <p:cNvSpPr>
            <a:spLocks noGrp="1"/>
          </p:cNvSpPr>
          <p:nvPr>
            <p:ph type="sldNum" sz="quarter" idx="12"/>
          </p:nvPr>
        </p:nvSpPr>
        <p:spPr/>
        <p:txBody>
          <a:bodyPr/>
          <a:lstStyle/>
          <a:p>
            <a:fld id="{A99989ED-4050-49DF-A9D9-177F9E2E2E86}" type="slidenum">
              <a:rPr lang="nb-NO" smtClean="0"/>
              <a:t>‹#›</a:t>
            </a:fld>
            <a:endParaRPr lang="nb-NO"/>
          </a:p>
        </p:txBody>
      </p:sp>
    </p:spTree>
    <p:extLst>
      <p:ext uri="{BB962C8B-B14F-4D97-AF65-F5344CB8AC3E}">
        <p14:creationId xmlns:p14="http://schemas.microsoft.com/office/powerpoint/2010/main" val="15910120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a:extLst>
              <a:ext uri="{FF2B5EF4-FFF2-40B4-BE49-F238E27FC236}">
                <a16:creationId xmlns:a16="http://schemas.microsoft.com/office/drawing/2014/main" id="{ABF42138-BB2C-419F-944C-F4493CCF7B71}"/>
              </a:ext>
            </a:extLst>
          </p:cNvPr>
          <p:cNvSpPr>
            <a:spLocks noGrp="1"/>
          </p:cNvSpPr>
          <p:nvPr>
            <p:ph type="dt" sz="half" idx="10"/>
          </p:nvPr>
        </p:nvSpPr>
        <p:spPr/>
        <p:txBody>
          <a:bodyPr/>
          <a:lstStyle/>
          <a:p>
            <a:fld id="{837065E5-7737-4176-9743-598551802A34}" type="datetimeFigureOut">
              <a:rPr lang="nb-NO" smtClean="0"/>
              <a:t>18.06.2021</a:t>
            </a:fld>
            <a:endParaRPr lang="nb-NO"/>
          </a:p>
        </p:txBody>
      </p:sp>
      <p:sp>
        <p:nvSpPr>
          <p:cNvPr id="3" name="Plassholder for bunntekst 2">
            <a:extLst>
              <a:ext uri="{FF2B5EF4-FFF2-40B4-BE49-F238E27FC236}">
                <a16:creationId xmlns:a16="http://schemas.microsoft.com/office/drawing/2014/main" id="{8F3F161E-5816-4530-BDD9-8906415916A2}"/>
              </a:ext>
            </a:extLst>
          </p:cNvPr>
          <p:cNvSpPr>
            <a:spLocks noGrp="1"/>
          </p:cNvSpPr>
          <p:nvPr>
            <p:ph type="ftr" sz="quarter" idx="11"/>
          </p:nvPr>
        </p:nvSpPr>
        <p:spPr/>
        <p:txBody>
          <a:bodyPr/>
          <a:lstStyle/>
          <a:p>
            <a:endParaRPr lang="nb-NO"/>
          </a:p>
        </p:txBody>
      </p:sp>
      <p:sp>
        <p:nvSpPr>
          <p:cNvPr id="4" name="Plassholder for lysbildenummer 3">
            <a:extLst>
              <a:ext uri="{FF2B5EF4-FFF2-40B4-BE49-F238E27FC236}">
                <a16:creationId xmlns:a16="http://schemas.microsoft.com/office/drawing/2014/main" id="{CBAC2B7D-3BCD-4BC3-AB98-44647B898C00}"/>
              </a:ext>
            </a:extLst>
          </p:cNvPr>
          <p:cNvSpPr>
            <a:spLocks noGrp="1"/>
          </p:cNvSpPr>
          <p:nvPr>
            <p:ph type="sldNum" sz="quarter" idx="12"/>
          </p:nvPr>
        </p:nvSpPr>
        <p:spPr/>
        <p:txBody>
          <a:bodyPr/>
          <a:lstStyle/>
          <a:p>
            <a:fld id="{A99989ED-4050-49DF-A9D9-177F9E2E2E86}" type="slidenum">
              <a:rPr lang="nb-NO" smtClean="0"/>
              <a:t>‹#›</a:t>
            </a:fld>
            <a:endParaRPr lang="nb-NO"/>
          </a:p>
        </p:txBody>
      </p:sp>
    </p:spTree>
    <p:extLst>
      <p:ext uri="{BB962C8B-B14F-4D97-AF65-F5344CB8AC3E}">
        <p14:creationId xmlns:p14="http://schemas.microsoft.com/office/powerpoint/2010/main" val="20527696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3D3AC16-2E96-4752-AA0D-28596C15A186}"/>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innhold 2">
            <a:extLst>
              <a:ext uri="{FF2B5EF4-FFF2-40B4-BE49-F238E27FC236}">
                <a16:creationId xmlns:a16="http://schemas.microsoft.com/office/drawing/2014/main" id="{7CDBE221-A7C9-4C37-B4C4-C4E75C3F5AD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tekst 3">
            <a:extLst>
              <a:ext uri="{FF2B5EF4-FFF2-40B4-BE49-F238E27FC236}">
                <a16:creationId xmlns:a16="http://schemas.microsoft.com/office/drawing/2014/main" id="{37D86779-1682-405F-8D8E-EAE1E4C7C1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Rediger tekststiler i malen</a:t>
            </a:r>
          </a:p>
        </p:txBody>
      </p:sp>
      <p:sp>
        <p:nvSpPr>
          <p:cNvPr id="5" name="Plassholder for dato 4">
            <a:extLst>
              <a:ext uri="{FF2B5EF4-FFF2-40B4-BE49-F238E27FC236}">
                <a16:creationId xmlns:a16="http://schemas.microsoft.com/office/drawing/2014/main" id="{8F67DA9E-BB13-4C7F-A75F-07D313DBADA9}"/>
              </a:ext>
            </a:extLst>
          </p:cNvPr>
          <p:cNvSpPr>
            <a:spLocks noGrp="1"/>
          </p:cNvSpPr>
          <p:nvPr>
            <p:ph type="dt" sz="half" idx="10"/>
          </p:nvPr>
        </p:nvSpPr>
        <p:spPr/>
        <p:txBody>
          <a:bodyPr/>
          <a:lstStyle/>
          <a:p>
            <a:fld id="{837065E5-7737-4176-9743-598551802A34}" type="datetimeFigureOut">
              <a:rPr lang="nb-NO" smtClean="0"/>
              <a:t>18.06.2021</a:t>
            </a:fld>
            <a:endParaRPr lang="nb-NO"/>
          </a:p>
        </p:txBody>
      </p:sp>
      <p:sp>
        <p:nvSpPr>
          <p:cNvPr id="6" name="Plassholder for bunntekst 5">
            <a:extLst>
              <a:ext uri="{FF2B5EF4-FFF2-40B4-BE49-F238E27FC236}">
                <a16:creationId xmlns:a16="http://schemas.microsoft.com/office/drawing/2014/main" id="{7C0AD7C2-70C7-4B45-AF30-98238A39FD55}"/>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9069895C-1592-4E3E-8F94-5B8113478CAD}"/>
              </a:ext>
            </a:extLst>
          </p:cNvPr>
          <p:cNvSpPr>
            <a:spLocks noGrp="1"/>
          </p:cNvSpPr>
          <p:nvPr>
            <p:ph type="sldNum" sz="quarter" idx="12"/>
          </p:nvPr>
        </p:nvSpPr>
        <p:spPr/>
        <p:txBody>
          <a:bodyPr/>
          <a:lstStyle/>
          <a:p>
            <a:fld id="{A99989ED-4050-49DF-A9D9-177F9E2E2E86}" type="slidenum">
              <a:rPr lang="nb-NO" smtClean="0"/>
              <a:t>‹#›</a:t>
            </a:fld>
            <a:endParaRPr lang="nb-NO"/>
          </a:p>
        </p:txBody>
      </p:sp>
    </p:spTree>
    <p:extLst>
      <p:ext uri="{BB962C8B-B14F-4D97-AF65-F5344CB8AC3E}">
        <p14:creationId xmlns:p14="http://schemas.microsoft.com/office/powerpoint/2010/main" val="33672688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BE1409D-2C0E-4CB8-857B-B08855761BFF}"/>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bilde 2">
            <a:extLst>
              <a:ext uri="{FF2B5EF4-FFF2-40B4-BE49-F238E27FC236}">
                <a16:creationId xmlns:a16="http://schemas.microsoft.com/office/drawing/2014/main" id="{454B5A2E-D38B-4E9F-B8F0-861F3BC291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b-NO"/>
          </a:p>
        </p:txBody>
      </p:sp>
      <p:sp>
        <p:nvSpPr>
          <p:cNvPr id="4" name="Plassholder for tekst 3">
            <a:extLst>
              <a:ext uri="{FF2B5EF4-FFF2-40B4-BE49-F238E27FC236}">
                <a16:creationId xmlns:a16="http://schemas.microsoft.com/office/drawing/2014/main" id="{8DD142C4-3C5C-4DC3-9F2F-523C45EB1D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Rediger tekststiler i malen</a:t>
            </a:r>
          </a:p>
        </p:txBody>
      </p:sp>
      <p:sp>
        <p:nvSpPr>
          <p:cNvPr id="5" name="Plassholder for dato 4">
            <a:extLst>
              <a:ext uri="{FF2B5EF4-FFF2-40B4-BE49-F238E27FC236}">
                <a16:creationId xmlns:a16="http://schemas.microsoft.com/office/drawing/2014/main" id="{C4B77F4D-8774-4AA2-92F2-40DC45E3ED31}"/>
              </a:ext>
            </a:extLst>
          </p:cNvPr>
          <p:cNvSpPr>
            <a:spLocks noGrp="1"/>
          </p:cNvSpPr>
          <p:nvPr>
            <p:ph type="dt" sz="half" idx="10"/>
          </p:nvPr>
        </p:nvSpPr>
        <p:spPr/>
        <p:txBody>
          <a:bodyPr/>
          <a:lstStyle/>
          <a:p>
            <a:fld id="{837065E5-7737-4176-9743-598551802A34}" type="datetimeFigureOut">
              <a:rPr lang="nb-NO" smtClean="0"/>
              <a:t>18.06.2021</a:t>
            </a:fld>
            <a:endParaRPr lang="nb-NO"/>
          </a:p>
        </p:txBody>
      </p:sp>
      <p:sp>
        <p:nvSpPr>
          <p:cNvPr id="6" name="Plassholder for bunntekst 5">
            <a:extLst>
              <a:ext uri="{FF2B5EF4-FFF2-40B4-BE49-F238E27FC236}">
                <a16:creationId xmlns:a16="http://schemas.microsoft.com/office/drawing/2014/main" id="{B87E660E-6586-41FC-B0E4-E492B0DB6209}"/>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A34D3B29-5903-4BFF-98A0-C8F86552084E}"/>
              </a:ext>
            </a:extLst>
          </p:cNvPr>
          <p:cNvSpPr>
            <a:spLocks noGrp="1"/>
          </p:cNvSpPr>
          <p:nvPr>
            <p:ph type="sldNum" sz="quarter" idx="12"/>
          </p:nvPr>
        </p:nvSpPr>
        <p:spPr/>
        <p:txBody>
          <a:bodyPr/>
          <a:lstStyle/>
          <a:p>
            <a:fld id="{A99989ED-4050-49DF-A9D9-177F9E2E2E86}" type="slidenum">
              <a:rPr lang="nb-NO" smtClean="0"/>
              <a:t>‹#›</a:t>
            </a:fld>
            <a:endParaRPr lang="nb-NO"/>
          </a:p>
        </p:txBody>
      </p:sp>
    </p:spTree>
    <p:extLst>
      <p:ext uri="{BB962C8B-B14F-4D97-AF65-F5344CB8AC3E}">
        <p14:creationId xmlns:p14="http://schemas.microsoft.com/office/powerpoint/2010/main" val="23678218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a:extLst>
              <a:ext uri="{FF2B5EF4-FFF2-40B4-BE49-F238E27FC236}">
                <a16:creationId xmlns:a16="http://schemas.microsoft.com/office/drawing/2014/main" id="{76D4879F-D12A-4FDA-9206-42664332E05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b-NO"/>
              <a:t>Klikk for å redigere tittelstil</a:t>
            </a:r>
          </a:p>
        </p:txBody>
      </p:sp>
      <p:sp>
        <p:nvSpPr>
          <p:cNvPr id="3" name="Plassholder for tekst 2">
            <a:extLst>
              <a:ext uri="{FF2B5EF4-FFF2-40B4-BE49-F238E27FC236}">
                <a16:creationId xmlns:a16="http://schemas.microsoft.com/office/drawing/2014/main" id="{B565D01A-68D4-44D9-AC94-C23FC694930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64FF0A52-2F48-4CBE-8CA8-ED800CAA33B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7065E5-7737-4176-9743-598551802A34}" type="datetimeFigureOut">
              <a:rPr lang="nb-NO" smtClean="0"/>
              <a:t>18.06.2021</a:t>
            </a:fld>
            <a:endParaRPr lang="nb-NO"/>
          </a:p>
        </p:txBody>
      </p:sp>
      <p:sp>
        <p:nvSpPr>
          <p:cNvPr id="5" name="Plassholder for bunntekst 4">
            <a:extLst>
              <a:ext uri="{FF2B5EF4-FFF2-40B4-BE49-F238E27FC236}">
                <a16:creationId xmlns:a16="http://schemas.microsoft.com/office/drawing/2014/main" id="{455AFE7D-CCF0-4F91-A3D5-B84FDEDC862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b-NO"/>
          </a:p>
        </p:txBody>
      </p:sp>
      <p:sp>
        <p:nvSpPr>
          <p:cNvPr id="6" name="Plassholder for lysbildenummer 5">
            <a:extLst>
              <a:ext uri="{FF2B5EF4-FFF2-40B4-BE49-F238E27FC236}">
                <a16:creationId xmlns:a16="http://schemas.microsoft.com/office/drawing/2014/main" id="{6E9D50D7-36A6-437F-AB32-164B5C42F0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9989ED-4050-49DF-A9D9-177F9E2E2E86}" type="slidenum">
              <a:rPr lang="nb-NO" smtClean="0"/>
              <a:t>‹#›</a:t>
            </a:fld>
            <a:endParaRPr lang="nb-NO"/>
          </a:p>
        </p:txBody>
      </p:sp>
    </p:spTree>
    <p:extLst>
      <p:ext uri="{BB962C8B-B14F-4D97-AF65-F5344CB8AC3E}">
        <p14:creationId xmlns:p14="http://schemas.microsoft.com/office/powerpoint/2010/main" val="40532128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BE03FDF5-4049-48D4-A91C-2A08D686F3F7}"/>
              </a:ext>
            </a:extLst>
          </p:cNvPr>
          <p:cNvSpPr>
            <a:spLocks noGrp="1"/>
          </p:cNvSpPr>
          <p:nvPr>
            <p:ph type="title"/>
          </p:nvPr>
        </p:nvSpPr>
        <p:spPr/>
        <p:txBody>
          <a:bodyPr>
            <a:normAutofit/>
          </a:bodyPr>
          <a:lstStyle/>
          <a:p>
            <a:r>
              <a:rPr lang="nb-NO" sz="3200" dirty="0"/>
              <a:t>Arbeid med ressursheftet </a:t>
            </a:r>
            <a:r>
              <a:rPr lang="nb-NO" sz="3200" i="1" dirty="0"/>
              <a:t>Argumenterende skriving</a:t>
            </a:r>
          </a:p>
        </p:txBody>
      </p:sp>
      <p:sp>
        <p:nvSpPr>
          <p:cNvPr id="5" name="Plassholder for innhold 4">
            <a:extLst>
              <a:ext uri="{FF2B5EF4-FFF2-40B4-BE49-F238E27FC236}">
                <a16:creationId xmlns:a16="http://schemas.microsoft.com/office/drawing/2014/main" id="{D3C65A41-1E51-4EDE-A0F1-CAE150393FF7}"/>
              </a:ext>
            </a:extLst>
          </p:cNvPr>
          <p:cNvSpPr>
            <a:spLocks noGrp="1"/>
          </p:cNvSpPr>
          <p:nvPr>
            <p:ph idx="1"/>
          </p:nvPr>
        </p:nvSpPr>
        <p:spPr>
          <a:xfrm>
            <a:off x="838200" y="1690688"/>
            <a:ext cx="6932238" cy="5411086"/>
          </a:xfrm>
        </p:spPr>
        <p:txBody>
          <a:bodyPr>
            <a:normAutofit/>
          </a:bodyPr>
          <a:lstStyle/>
          <a:p>
            <a:pPr marL="0" indent="0">
              <a:buNone/>
            </a:pPr>
            <a:r>
              <a:rPr lang="nb-NO" sz="1200" dirty="0">
                <a:latin typeface="+mj-lt"/>
              </a:rPr>
              <a:t>Heftet kan lastes ned på både bokmål og nynorsk. Lenker til heftet finner dere nederst på sida</a:t>
            </a:r>
            <a:r>
              <a:rPr lang="nb-NO" sz="1800" dirty="0">
                <a:latin typeface="+mj-lt"/>
              </a:rPr>
              <a:t>.</a:t>
            </a:r>
          </a:p>
          <a:p>
            <a:pPr marL="0" indent="0">
              <a:buNone/>
            </a:pPr>
            <a:endParaRPr lang="nb-NO" sz="2000" dirty="0">
              <a:latin typeface="+mj-lt"/>
            </a:endParaRPr>
          </a:p>
          <a:p>
            <a:pPr marL="0" indent="0">
              <a:buNone/>
            </a:pPr>
            <a:r>
              <a:rPr lang="nb-NO" sz="2000" dirty="0">
                <a:latin typeface="+mj-lt"/>
              </a:rPr>
              <a:t>Argumenterende tekster har til hensikt å påvirke eller overbevise leseren om noe. Ofte argumenterer vi bare for vårt eget syn, vi presenterer argumenter bare for én side av saken, men en argumenterende tekst kan bli enda mer troverdig hvis vi viser fram både for- og motargumenter. Dette ressursheftet viser hvordan vi kan drive opplæring i denne formen for argumenterende skriving på ungdomstrinnet.</a:t>
            </a:r>
            <a:br>
              <a:rPr lang="nb-NO" sz="2000" dirty="0">
                <a:latin typeface="+mj-lt"/>
              </a:rPr>
            </a:br>
            <a:endParaRPr lang="nb-NO" sz="2000" dirty="0">
              <a:latin typeface="+mj-lt"/>
            </a:endParaRPr>
          </a:p>
          <a:p>
            <a:pPr marL="0" indent="0">
              <a:buNone/>
            </a:pPr>
            <a:r>
              <a:rPr lang="nb-NO" sz="2000" dirty="0">
                <a:latin typeface="+mj-lt"/>
              </a:rPr>
              <a:t>Ressursheftet er ment som en veiledning til lærere for å videreutvikle undervisningen i argumenterende skriving. Her finnes også oppgaver som kan tas med direkte ut i klasserommet. </a:t>
            </a:r>
          </a:p>
          <a:p>
            <a:pPr marL="0" indent="0">
              <a:buNone/>
            </a:pPr>
            <a:endParaRPr lang="nb-NO" sz="2000" dirty="0">
              <a:latin typeface="+mj-lt"/>
            </a:endParaRPr>
          </a:p>
          <a:p>
            <a:pPr marL="0" indent="0">
              <a:buNone/>
            </a:pPr>
            <a:endParaRPr lang="nb-NO" sz="2000" dirty="0">
              <a:latin typeface="+mj-lt"/>
            </a:endParaRPr>
          </a:p>
          <a:p>
            <a:pPr marL="0" indent="0">
              <a:buNone/>
            </a:pPr>
            <a:endParaRPr lang="nb-NO" sz="1800" dirty="0"/>
          </a:p>
        </p:txBody>
      </p:sp>
      <p:pic>
        <p:nvPicPr>
          <p:cNvPr id="6" name="Bilde 5">
            <a:extLst>
              <a:ext uri="{FF2B5EF4-FFF2-40B4-BE49-F238E27FC236}">
                <a16:creationId xmlns:a16="http://schemas.microsoft.com/office/drawing/2014/main" id="{6B0EA827-6FF1-41CE-8077-D5CBA8527FEE}"/>
              </a:ext>
            </a:extLst>
          </p:cNvPr>
          <p:cNvPicPr>
            <a:picLocks noChangeAspect="1"/>
          </p:cNvPicPr>
          <p:nvPr/>
        </p:nvPicPr>
        <p:blipFill rotWithShape="1">
          <a:blip r:embed="rId2">
            <a:extLst>
              <a:ext uri="{28A0092B-C50C-407E-A947-70E740481C1C}">
                <a14:useLocalDpi xmlns:a14="http://schemas.microsoft.com/office/drawing/2010/main"/>
              </a:ext>
            </a:extLst>
          </a:blip>
          <a:srcRect/>
          <a:stretch/>
        </p:blipFill>
        <p:spPr>
          <a:xfrm>
            <a:off x="8830023" y="1690688"/>
            <a:ext cx="2791791" cy="3935897"/>
          </a:xfrm>
          <a:prstGeom prst="rect">
            <a:avLst/>
          </a:prstGeom>
        </p:spPr>
      </p:pic>
      <p:sp>
        <p:nvSpPr>
          <p:cNvPr id="7" name="Plassholder for innhold 4">
            <a:extLst>
              <a:ext uri="{FF2B5EF4-FFF2-40B4-BE49-F238E27FC236}">
                <a16:creationId xmlns:a16="http://schemas.microsoft.com/office/drawing/2014/main" id="{52AA6942-BBDA-4648-9ECF-E99F47064649}"/>
              </a:ext>
            </a:extLst>
          </p:cNvPr>
          <p:cNvSpPr txBox="1">
            <a:spLocks/>
          </p:cNvSpPr>
          <p:nvPr/>
        </p:nvSpPr>
        <p:spPr>
          <a:xfrm>
            <a:off x="8900682" y="6387616"/>
            <a:ext cx="3065006" cy="29966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nb-NO" sz="1200" dirty="0">
                <a:latin typeface="+mj-lt"/>
              </a:rPr>
              <a:t>Bla om til neste side i presentasjonen</a:t>
            </a:r>
            <a:endParaRPr lang="nb-NO" sz="1800" dirty="0"/>
          </a:p>
        </p:txBody>
      </p:sp>
      <p:sp>
        <p:nvSpPr>
          <p:cNvPr id="8" name="Pil: U-sving 7">
            <a:extLst>
              <a:ext uri="{FF2B5EF4-FFF2-40B4-BE49-F238E27FC236}">
                <a16:creationId xmlns:a16="http://schemas.microsoft.com/office/drawing/2014/main" id="{FC95A689-63DE-4F6E-83B1-E78BEBA55E8A}"/>
              </a:ext>
            </a:extLst>
          </p:cNvPr>
          <p:cNvSpPr/>
          <p:nvPr/>
        </p:nvSpPr>
        <p:spPr>
          <a:xfrm rot="5400000" flipH="1">
            <a:off x="11325947" y="6253356"/>
            <a:ext cx="297399" cy="294334"/>
          </a:xfrm>
          <a:prstGeom prst="uturnArrow">
            <a:avLst/>
          </a:prstGeom>
          <a:solidFill>
            <a:srgbClr val="9474B4"/>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solidFill>
                <a:schemeClr val="tx1"/>
              </a:solidFill>
            </a:endParaRPr>
          </a:p>
        </p:txBody>
      </p:sp>
    </p:spTree>
    <p:extLst>
      <p:ext uri="{BB962C8B-B14F-4D97-AF65-F5344CB8AC3E}">
        <p14:creationId xmlns:p14="http://schemas.microsoft.com/office/powerpoint/2010/main" val="36610010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F39B481C-33BC-47C9-AFA9-A1E6D5C38D25}"/>
              </a:ext>
            </a:extLst>
          </p:cNvPr>
          <p:cNvSpPr>
            <a:spLocks noGrp="1"/>
          </p:cNvSpPr>
          <p:nvPr>
            <p:ph type="title"/>
          </p:nvPr>
        </p:nvSpPr>
        <p:spPr>
          <a:xfrm>
            <a:off x="838200" y="365125"/>
            <a:ext cx="10515600" cy="698405"/>
          </a:xfrm>
        </p:spPr>
        <p:txBody>
          <a:bodyPr>
            <a:normAutofit/>
          </a:bodyPr>
          <a:lstStyle/>
          <a:p>
            <a:r>
              <a:rPr lang="nb-NO" sz="2400" dirty="0"/>
              <a:t>Dekonstruksjon av modelltekst</a:t>
            </a:r>
          </a:p>
        </p:txBody>
      </p:sp>
      <p:sp>
        <p:nvSpPr>
          <p:cNvPr id="5" name="Plassholder for innhold 4">
            <a:extLst>
              <a:ext uri="{FF2B5EF4-FFF2-40B4-BE49-F238E27FC236}">
                <a16:creationId xmlns:a16="http://schemas.microsoft.com/office/drawing/2014/main" id="{C7BAB6B1-D505-408E-8268-50DF1BCCC8ED}"/>
              </a:ext>
            </a:extLst>
          </p:cNvPr>
          <p:cNvSpPr>
            <a:spLocks noGrp="1"/>
          </p:cNvSpPr>
          <p:nvPr>
            <p:ph idx="1"/>
          </p:nvPr>
        </p:nvSpPr>
        <p:spPr>
          <a:xfrm>
            <a:off x="838200" y="926173"/>
            <a:ext cx="10515600" cy="5250790"/>
          </a:xfrm>
        </p:spPr>
        <p:txBody>
          <a:bodyPr>
            <a:normAutofit/>
          </a:bodyPr>
          <a:lstStyle/>
          <a:p>
            <a:pPr marL="0" indent="0">
              <a:buNone/>
            </a:pPr>
            <a:r>
              <a:rPr lang="nb-NO" sz="2000" dirty="0">
                <a:latin typeface="+mj-lt"/>
              </a:rPr>
              <a:t>På side 11 i heftet finner dere modellteksten til høyre.</a:t>
            </a:r>
          </a:p>
          <a:p>
            <a:pPr marL="0" indent="0">
              <a:buNone/>
            </a:pPr>
            <a:endParaRPr lang="nb-NO" sz="2000" dirty="0">
              <a:latin typeface="+mj-lt"/>
            </a:endParaRPr>
          </a:p>
          <a:p>
            <a:pPr marL="0" indent="0">
              <a:buNone/>
            </a:pPr>
            <a:r>
              <a:rPr lang="nb-NO" sz="2000" dirty="0">
                <a:latin typeface="+mj-lt"/>
              </a:rPr>
              <a:t>De påfølgende sidene i heftet illustrerer hvordan </a:t>
            </a:r>
            <a:br>
              <a:rPr lang="nb-NO" sz="2000" dirty="0">
                <a:latin typeface="+mj-lt"/>
              </a:rPr>
            </a:br>
            <a:r>
              <a:rPr lang="nb-NO" sz="2000" dirty="0">
                <a:latin typeface="+mj-lt"/>
              </a:rPr>
              <a:t>modellteksten kan dekonstrueres for å synliggjøre </a:t>
            </a:r>
            <a:br>
              <a:rPr lang="nb-NO" sz="2000" dirty="0">
                <a:latin typeface="+mj-lt"/>
              </a:rPr>
            </a:br>
            <a:r>
              <a:rPr lang="nb-NO" sz="2000" dirty="0">
                <a:latin typeface="+mj-lt"/>
              </a:rPr>
              <a:t>ulike strukturelle og språklige trekk for elevene.</a:t>
            </a:r>
          </a:p>
          <a:p>
            <a:pPr marL="0" indent="0">
              <a:buNone/>
            </a:pPr>
            <a:endParaRPr lang="nb-NO" sz="2000" dirty="0">
              <a:latin typeface="+mj-lt"/>
            </a:endParaRPr>
          </a:p>
          <a:p>
            <a:pPr marL="0" indent="0">
              <a:buNone/>
            </a:pPr>
            <a:r>
              <a:rPr lang="nb-NO" sz="2000" dirty="0">
                <a:latin typeface="+mj-lt"/>
              </a:rPr>
              <a:t>Det er ikke et mål at alle språklige og strukturelle trekk</a:t>
            </a:r>
            <a:br>
              <a:rPr lang="nb-NO" sz="2000" dirty="0">
                <a:latin typeface="+mj-lt"/>
              </a:rPr>
            </a:br>
            <a:r>
              <a:rPr lang="nb-NO" sz="2000" dirty="0">
                <a:latin typeface="+mj-lt"/>
              </a:rPr>
              <a:t>løftes fram i enhver modelltekst. Læreren bør </a:t>
            </a:r>
            <a:br>
              <a:rPr lang="nb-NO" sz="2000" dirty="0">
                <a:latin typeface="+mj-lt"/>
              </a:rPr>
            </a:br>
            <a:r>
              <a:rPr lang="nb-NO" sz="2000" dirty="0">
                <a:latin typeface="+mj-lt"/>
              </a:rPr>
              <a:t>prioritere noen få trekk som elevene skal være </a:t>
            </a:r>
            <a:br>
              <a:rPr lang="nb-NO" sz="2000" dirty="0">
                <a:latin typeface="+mj-lt"/>
              </a:rPr>
            </a:br>
            <a:r>
              <a:rPr lang="nb-NO" sz="2000" dirty="0">
                <a:latin typeface="+mj-lt"/>
              </a:rPr>
              <a:t>oppmerksomme på i prosessen.  </a:t>
            </a:r>
          </a:p>
          <a:p>
            <a:pPr marL="0" indent="0">
              <a:buNone/>
            </a:pPr>
            <a:endParaRPr lang="nb-NO" sz="2000" dirty="0">
              <a:latin typeface="+mj-lt"/>
            </a:endParaRPr>
          </a:p>
          <a:p>
            <a:pPr marL="0" indent="0">
              <a:buNone/>
            </a:pPr>
            <a:r>
              <a:rPr lang="nb-NO" sz="2000" dirty="0">
                <a:latin typeface="+mj-lt"/>
              </a:rPr>
              <a:t>Som et eksempel synliggjør vi på de neste </a:t>
            </a:r>
            <a:br>
              <a:rPr lang="nb-NO" sz="2000" dirty="0">
                <a:latin typeface="+mj-lt"/>
              </a:rPr>
            </a:br>
            <a:r>
              <a:rPr lang="nb-NO" sz="2000" dirty="0">
                <a:latin typeface="+mj-lt"/>
              </a:rPr>
              <a:t>sidene i denne presentasjonen hvordan </a:t>
            </a:r>
            <a:br>
              <a:rPr lang="nb-NO" sz="2000" dirty="0">
                <a:latin typeface="+mj-lt"/>
              </a:rPr>
            </a:br>
            <a:r>
              <a:rPr lang="nb-NO" sz="2000" dirty="0">
                <a:latin typeface="+mj-lt"/>
              </a:rPr>
              <a:t>ulike typer tekstbindere skaper sammenheng i teksten.</a:t>
            </a:r>
          </a:p>
        </p:txBody>
      </p:sp>
      <p:sp>
        <p:nvSpPr>
          <p:cNvPr id="6" name="Rektangel 5">
            <a:extLst>
              <a:ext uri="{FF2B5EF4-FFF2-40B4-BE49-F238E27FC236}">
                <a16:creationId xmlns:a16="http://schemas.microsoft.com/office/drawing/2014/main" id="{BDF7528B-E2F2-4C92-AF82-48450CFD35D0}"/>
              </a:ext>
            </a:extLst>
          </p:cNvPr>
          <p:cNvSpPr/>
          <p:nvPr/>
        </p:nvSpPr>
        <p:spPr>
          <a:xfrm>
            <a:off x="7083656" y="329730"/>
            <a:ext cx="4501360" cy="6047809"/>
          </a:xfrm>
          <a:prstGeom prst="rect">
            <a:avLst/>
          </a:prstGeom>
        </p:spPr>
        <p:txBody>
          <a:bodyPr wrap="square">
            <a:spAutoFit/>
          </a:bodyPr>
          <a:lstStyle/>
          <a:p>
            <a:r>
              <a:rPr lang="nb-NO" sz="900" b="1" dirty="0">
                <a:latin typeface="+mj-lt"/>
              </a:rPr>
              <a:t>Skal vi ha en leksefri skole? </a:t>
            </a:r>
          </a:p>
          <a:p>
            <a:endParaRPr lang="nb-NO" sz="900" dirty="0">
              <a:latin typeface="+mj-lt"/>
            </a:endParaRPr>
          </a:p>
          <a:p>
            <a:r>
              <a:rPr lang="nb-NO" sz="900" dirty="0">
                <a:latin typeface="+mj-lt"/>
              </a:rPr>
              <a:t>I media har det den siste tiden vært diskutert om vi skal ha en leksefri skole eller ikke. De fleste skoler gir imidlertid en viss mengde lekser til elevene. Noen hevder at lekser er nødvendig for at foreldrene skal få innsikt i barnas skolearbeid og at repetisjon er nødvendig for å lære seg fagstoffet. Andre hevder at lekser forsterker sosiale forskjeller i samfunnet. Denne teksten forsøker å belyse noen av disse argumentene. </a:t>
            </a:r>
          </a:p>
          <a:p>
            <a:endParaRPr lang="nb-NO" sz="900" dirty="0">
              <a:latin typeface="+mj-lt"/>
            </a:endParaRPr>
          </a:p>
          <a:p>
            <a:r>
              <a:rPr lang="nb-NO" sz="900" dirty="0">
                <a:latin typeface="+mj-lt"/>
              </a:rPr>
              <a:t>Forkjempere for lekser mener at stoffet man har hatt undervisning i på skolen bør repeteres for at kunnskapen skal feste seg. Forskning viser at det eneste hjemmearbeidet som har læringseffekt, er lekser som er repetisjon av kjent stoff. Det er ulikt hvor mye tid til repetisjon den enkelte eleven har behov for, og dette er et argument for at repetisjonen bør foregå hjemme og ikke på skolen. Forutsetningen må da være at hjemmearbeidet er kjent for elevene og at det ikke er snakk om innlæring av nytt stoff. </a:t>
            </a:r>
          </a:p>
          <a:p>
            <a:endParaRPr lang="nb-NO" sz="900" dirty="0">
              <a:latin typeface="+mj-lt"/>
            </a:endParaRPr>
          </a:p>
          <a:p>
            <a:r>
              <a:rPr lang="nb-NO" sz="900" dirty="0">
                <a:latin typeface="+mj-lt"/>
              </a:rPr>
              <a:t>Motstandere av lekser argumenterer ofte med at leksene frarøver barna fritid. Barna har lange skoledager, og når de kommer hjem, venter ulike fritidsaktiviteter. Både foreldre og barn har fulle arbeidsdager, gjerne fra klokka åtte til fire, og lenger enn det, og trenger ettermiddagen og kvelden til bare å være sammen, lage middag og snakke om dagens hendelser. Det siste familien trenger er konfliktfylte situasjoner rundt lekser like før leggetid. </a:t>
            </a:r>
          </a:p>
          <a:p>
            <a:endParaRPr lang="nb-NO" sz="900" dirty="0">
              <a:latin typeface="+mj-lt"/>
            </a:endParaRPr>
          </a:p>
          <a:p>
            <a:r>
              <a:rPr lang="nb-NO" sz="900" dirty="0">
                <a:latin typeface="+mj-lt"/>
              </a:rPr>
              <a:t>Når det gjelder argumentet om at lekser er nødvendig for at foreldrene skal få innsikt i barnas skolearbeid, er det klart at når foreldre og barn greier å samarbeide om leksene på en god måte, kan leksesituasjonen bidra til dette. Dette forutsetter at både elever og foreldre vet hva oppgavene krever og at de har den kunnskapen de trenger for å løse dem. Da kan man greie å skape en god stemning rundt det å gjøre lekser. </a:t>
            </a:r>
          </a:p>
          <a:p>
            <a:endParaRPr lang="nb-NO" sz="900" dirty="0">
              <a:latin typeface="+mj-lt"/>
            </a:endParaRPr>
          </a:p>
          <a:p>
            <a:r>
              <a:rPr lang="nb-NO" sz="900" dirty="0">
                <a:latin typeface="+mj-lt"/>
              </a:rPr>
              <a:t>Et viktig argument mot lekser er som nevnt innledningsvis at lekser kan forsterke sosiale forskjeller. Foreldre har ulike forutsetninger for å hjelpe barna sine med leksene. Noen foreldre er godt utdannet og vet hva skolen krever, mens andre foreldre derimot ikke kjenner skolen like godt. For eksempel kan dette være familier som kommer fra andre kulturer, som kanskje ikke mestrer det norske språket godt og som derfor ikke greier å ha oversikt over hva skolen krever. Mange barn lever også i familier som har en veldig hektisk hverdag. Det kan være foreldre som er skiftarbeidere eller det kan være familier der det bare er en forelder til å følge opp skolearbeidet. </a:t>
            </a:r>
          </a:p>
          <a:p>
            <a:endParaRPr lang="nb-NO" sz="900" dirty="0">
              <a:latin typeface="+mj-lt"/>
            </a:endParaRPr>
          </a:p>
          <a:p>
            <a:r>
              <a:rPr lang="nb-NO" sz="900" dirty="0">
                <a:latin typeface="+mj-lt"/>
              </a:rPr>
              <a:t>Konklusjonen er at lekser kan være greit i små doser. Det er for eksempel fint om barna har leselekser hjemme. Da kan de snakke med foreldrene om det de leser, og dette kan bli til en hyggelig </a:t>
            </a:r>
            <a:r>
              <a:rPr lang="nb-NO" sz="900" dirty="0" err="1">
                <a:latin typeface="+mj-lt"/>
              </a:rPr>
              <a:t>leksestund</a:t>
            </a:r>
            <a:r>
              <a:rPr lang="nb-NO" sz="900" dirty="0">
                <a:latin typeface="+mj-lt"/>
              </a:rPr>
              <a:t>. I tillegg kan det være fint å repetere noe av skolestoffet før for eksempel prøver og framføringer. Det er klart at skolearbeidet skal gå foran fritidsaktiviteter og venner, men når nesten en tredjedel av døgnet går med til å være på skole og SFO, trenger barna tid til å gjøre helt andre ting. Tenk bare om de voksne skulle komme hjem til mange «lekser» etter en lang arbeidsdag.</a:t>
            </a:r>
          </a:p>
        </p:txBody>
      </p:sp>
      <p:sp>
        <p:nvSpPr>
          <p:cNvPr id="7" name="Plassholder for innhold 4">
            <a:extLst>
              <a:ext uri="{FF2B5EF4-FFF2-40B4-BE49-F238E27FC236}">
                <a16:creationId xmlns:a16="http://schemas.microsoft.com/office/drawing/2014/main" id="{85482B18-BF8B-4A8C-A078-1D57BEAD75A8}"/>
              </a:ext>
            </a:extLst>
          </p:cNvPr>
          <p:cNvSpPr txBox="1">
            <a:spLocks/>
          </p:cNvSpPr>
          <p:nvPr/>
        </p:nvSpPr>
        <p:spPr>
          <a:xfrm>
            <a:off x="8900682" y="6387616"/>
            <a:ext cx="3065006" cy="29966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nb-NO" sz="1200" dirty="0">
                <a:latin typeface="+mj-lt"/>
              </a:rPr>
              <a:t>Bla om til neste side i presentasjonen</a:t>
            </a:r>
            <a:endParaRPr lang="nb-NO" sz="1800" dirty="0"/>
          </a:p>
        </p:txBody>
      </p:sp>
      <p:sp>
        <p:nvSpPr>
          <p:cNvPr id="8" name="Pil: U-sving 7">
            <a:extLst>
              <a:ext uri="{FF2B5EF4-FFF2-40B4-BE49-F238E27FC236}">
                <a16:creationId xmlns:a16="http://schemas.microsoft.com/office/drawing/2014/main" id="{AB763306-DBEB-4B1E-A76A-3E8E054A5EFD}"/>
              </a:ext>
            </a:extLst>
          </p:cNvPr>
          <p:cNvSpPr/>
          <p:nvPr/>
        </p:nvSpPr>
        <p:spPr>
          <a:xfrm rot="5400000" flipH="1">
            <a:off x="11325947" y="6253356"/>
            <a:ext cx="297399" cy="294334"/>
          </a:xfrm>
          <a:prstGeom prst="uturnArrow">
            <a:avLst/>
          </a:prstGeom>
          <a:solidFill>
            <a:srgbClr val="9474B4"/>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solidFill>
                <a:schemeClr val="tx1"/>
              </a:solidFill>
            </a:endParaRPr>
          </a:p>
        </p:txBody>
      </p:sp>
    </p:spTree>
    <p:extLst>
      <p:ext uri="{BB962C8B-B14F-4D97-AF65-F5344CB8AC3E}">
        <p14:creationId xmlns:p14="http://schemas.microsoft.com/office/powerpoint/2010/main" val="18766545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F39B481C-33BC-47C9-AFA9-A1E6D5C38D25}"/>
              </a:ext>
            </a:extLst>
          </p:cNvPr>
          <p:cNvSpPr>
            <a:spLocks noGrp="1"/>
          </p:cNvSpPr>
          <p:nvPr>
            <p:ph type="title"/>
          </p:nvPr>
        </p:nvSpPr>
        <p:spPr>
          <a:xfrm>
            <a:off x="838200" y="365125"/>
            <a:ext cx="10515600" cy="698405"/>
          </a:xfrm>
        </p:spPr>
        <p:txBody>
          <a:bodyPr>
            <a:normAutofit/>
          </a:bodyPr>
          <a:lstStyle/>
          <a:p>
            <a:r>
              <a:rPr lang="nb-NO" sz="2400" dirty="0"/>
              <a:t>Dekonstruksjon av modelltekst</a:t>
            </a:r>
          </a:p>
        </p:txBody>
      </p:sp>
      <p:sp>
        <p:nvSpPr>
          <p:cNvPr id="5" name="Plassholder for innhold 4">
            <a:extLst>
              <a:ext uri="{FF2B5EF4-FFF2-40B4-BE49-F238E27FC236}">
                <a16:creationId xmlns:a16="http://schemas.microsoft.com/office/drawing/2014/main" id="{C7BAB6B1-D505-408E-8268-50DF1BCCC8ED}"/>
              </a:ext>
            </a:extLst>
          </p:cNvPr>
          <p:cNvSpPr>
            <a:spLocks noGrp="1"/>
          </p:cNvSpPr>
          <p:nvPr>
            <p:ph idx="1"/>
          </p:nvPr>
        </p:nvSpPr>
        <p:spPr>
          <a:xfrm>
            <a:off x="838200" y="926173"/>
            <a:ext cx="10515600" cy="5250790"/>
          </a:xfrm>
        </p:spPr>
        <p:txBody>
          <a:bodyPr>
            <a:normAutofit/>
          </a:bodyPr>
          <a:lstStyle/>
          <a:p>
            <a:pPr marL="0" indent="0">
              <a:buNone/>
            </a:pPr>
            <a:r>
              <a:rPr lang="nb-NO" sz="2000" dirty="0">
                <a:latin typeface="+mj-lt"/>
              </a:rPr>
              <a:t>Tekstbindere kan deles inn i fem hovedkategorier:</a:t>
            </a:r>
          </a:p>
          <a:p>
            <a:pPr marL="0" indent="0">
              <a:buNone/>
            </a:pPr>
            <a:endParaRPr lang="nb-NO" sz="2000" dirty="0">
              <a:latin typeface="+mj-lt"/>
            </a:endParaRPr>
          </a:p>
          <a:p>
            <a:pPr marL="0" indent="0">
              <a:buNone/>
            </a:pPr>
            <a:r>
              <a:rPr lang="nb-NO" sz="2000" dirty="0">
                <a:highlight>
                  <a:srgbClr val="FF0000"/>
                </a:highlight>
                <a:latin typeface="+mj-lt"/>
              </a:rPr>
              <a:t>Tillegg (additive </a:t>
            </a:r>
            <a:r>
              <a:rPr lang="nb-NO" sz="2000" dirty="0" err="1">
                <a:highlight>
                  <a:srgbClr val="FF0000"/>
                </a:highlight>
                <a:latin typeface="+mj-lt"/>
              </a:rPr>
              <a:t>forbindere</a:t>
            </a:r>
            <a:r>
              <a:rPr lang="nb-NO" sz="2000" dirty="0">
                <a:highlight>
                  <a:srgbClr val="FF0000"/>
                </a:highlight>
                <a:latin typeface="+mj-lt"/>
              </a:rPr>
              <a:t>)</a:t>
            </a:r>
            <a:br>
              <a:rPr lang="nb-NO" sz="2000" dirty="0">
                <a:highlight>
                  <a:srgbClr val="FF0000"/>
                </a:highlight>
                <a:latin typeface="+mj-lt"/>
              </a:rPr>
            </a:br>
            <a:r>
              <a:rPr lang="nb-NO" sz="1000" dirty="0">
                <a:latin typeface="+mj-lt"/>
              </a:rPr>
              <a:t>(og, samt, også, videre, dessuten, forresten, på samme måte som, </a:t>
            </a:r>
            <a:br>
              <a:rPr lang="nb-NO" sz="1000" dirty="0">
                <a:latin typeface="+mj-lt"/>
              </a:rPr>
            </a:br>
            <a:r>
              <a:rPr lang="nb-NO" sz="1000" dirty="0">
                <a:latin typeface="+mj-lt"/>
              </a:rPr>
              <a:t>for eksempel, til og med, i tillegg til)</a:t>
            </a:r>
          </a:p>
          <a:p>
            <a:pPr marL="0" indent="0">
              <a:buNone/>
            </a:pPr>
            <a:endParaRPr lang="nb-NO" sz="1000" dirty="0">
              <a:highlight>
                <a:srgbClr val="FF0000"/>
              </a:highlight>
              <a:latin typeface="+mj-lt"/>
            </a:endParaRPr>
          </a:p>
          <a:p>
            <a:pPr marL="0" indent="0">
              <a:buNone/>
            </a:pPr>
            <a:r>
              <a:rPr lang="nb-NO" sz="2000" dirty="0">
                <a:highlight>
                  <a:srgbClr val="FFFF00"/>
                </a:highlight>
                <a:latin typeface="+mj-lt"/>
              </a:rPr>
              <a:t>Motsetning (adversative </a:t>
            </a:r>
            <a:r>
              <a:rPr lang="nb-NO" sz="2000" dirty="0" err="1">
                <a:highlight>
                  <a:srgbClr val="FFFF00"/>
                </a:highlight>
                <a:latin typeface="+mj-lt"/>
              </a:rPr>
              <a:t>forbindere</a:t>
            </a:r>
            <a:r>
              <a:rPr lang="nb-NO" sz="2000" dirty="0">
                <a:highlight>
                  <a:srgbClr val="FFFF00"/>
                </a:highlight>
                <a:latin typeface="+mj-lt"/>
              </a:rPr>
              <a:t>)</a:t>
            </a:r>
            <a:br>
              <a:rPr lang="nb-NO" sz="2000" dirty="0">
                <a:highlight>
                  <a:srgbClr val="FFFF00"/>
                </a:highlight>
                <a:latin typeface="+mj-lt"/>
              </a:rPr>
            </a:br>
            <a:r>
              <a:rPr lang="nb-NO" sz="1000" dirty="0">
                <a:latin typeface="+mj-lt"/>
              </a:rPr>
              <a:t>(men, enda, selv om, derimot, likevel, imidlertid, istedenfor, til tross for,</a:t>
            </a:r>
            <a:br>
              <a:rPr lang="nb-NO" sz="1000" dirty="0">
                <a:latin typeface="+mj-lt"/>
              </a:rPr>
            </a:br>
            <a:r>
              <a:rPr lang="nb-NO" sz="1000" dirty="0">
                <a:latin typeface="+mj-lt"/>
              </a:rPr>
              <a:t>trass i, tvert i mot)</a:t>
            </a:r>
          </a:p>
          <a:p>
            <a:pPr marL="0" indent="0">
              <a:buNone/>
            </a:pPr>
            <a:endParaRPr lang="nb-NO" sz="2000" dirty="0">
              <a:latin typeface="+mj-lt"/>
            </a:endParaRPr>
          </a:p>
          <a:p>
            <a:pPr marL="0" indent="0">
              <a:buNone/>
            </a:pPr>
            <a:r>
              <a:rPr lang="nb-NO" sz="2000" dirty="0">
                <a:highlight>
                  <a:srgbClr val="00FF00"/>
                </a:highlight>
                <a:latin typeface="+mj-lt"/>
              </a:rPr>
              <a:t>Alternativ</a:t>
            </a:r>
            <a:br>
              <a:rPr lang="nb-NO" sz="2000" dirty="0">
                <a:highlight>
                  <a:srgbClr val="00FF00"/>
                </a:highlight>
                <a:latin typeface="+mj-lt"/>
              </a:rPr>
            </a:br>
            <a:r>
              <a:rPr lang="nb-NO" sz="1000" dirty="0">
                <a:latin typeface="+mj-lt"/>
              </a:rPr>
              <a:t>(eller, enten - eller, alternativt)</a:t>
            </a:r>
          </a:p>
          <a:p>
            <a:pPr marL="0" indent="0">
              <a:buNone/>
            </a:pPr>
            <a:endParaRPr lang="nb-NO" sz="1000" dirty="0">
              <a:latin typeface="+mj-lt"/>
            </a:endParaRPr>
          </a:p>
          <a:p>
            <a:pPr marL="0" indent="0">
              <a:buNone/>
            </a:pPr>
            <a:r>
              <a:rPr lang="nb-NO" sz="2000" dirty="0">
                <a:highlight>
                  <a:srgbClr val="FF00FF"/>
                </a:highlight>
                <a:latin typeface="+mj-lt"/>
              </a:rPr>
              <a:t>Årsakssammenheng (kausale </a:t>
            </a:r>
            <a:r>
              <a:rPr lang="nb-NO" sz="2000" dirty="0" err="1">
                <a:highlight>
                  <a:srgbClr val="FF00FF"/>
                </a:highlight>
                <a:latin typeface="+mj-lt"/>
              </a:rPr>
              <a:t>forbindere</a:t>
            </a:r>
            <a:r>
              <a:rPr lang="nb-NO" sz="2000" dirty="0">
                <a:highlight>
                  <a:srgbClr val="FF00FF"/>
                </a:highlight>
                <a:latin typeface="+mj-lt"/>
              </a:rPr>
              <a:t>)</a:t>
            </a:r>
            <a:br>
              <a:rPr lang="nb-NO" sz="2000" dirty="0">
                <a:highlight>
                  <a:srgbClr val="FF00FF"/>
                </a:highlight>
                <a:latin typeface="+mj-lt"/>
              </a:rPr>
            </a:br>
            <a:r>
              <a:rPr lang="nb-NO" sz="1000" dirty="0">
                <a:latin typeface="+mj-lt"/>
              </a:rPr>
              <a:t>(for, så fordi, da, slik at, hvis, derfor, altså, dermed, således, på grunn av, </a:t>
            </a:r>
            <a:br>
              <a:rPr lang="nb-NO" sz="1000" dirty="0">
                <a:latin typeface="+mj-lt"/>
              </a:rPr>
            </a:br>
            <a:r>
              <a:rPr lang="nb-NO" sz="1000" dirty="0">
                <a:latin typeface="+mj-lt"/>
              </a:rPr>
              <a:t>følgen av, årsaken til, av den grunn)</a:t>
            </a:r>
          </a:p>
          <a:p>
            <a:pPr marL="0" indent="0">
              <a:buNone/>
            </a:pPr>
            <a:endParaRPr lang="nb-NO" sz="1000" dirty="0">
              <a:latin typeface="+mj-lt"/>
            </a:endParaRPr>
          </a:p>
          <a:p>
            <a:pPr marL="0" indent="0">
              <a:buNone/>
            </a:pPr>
            <a:r>
              <a:rPr lang="nb-NO" sz="2000" dirty="0">
                <a:highlight>
                  <a:srgbClr val="00FFFF"/>
                </a:highlight>
                <a:latin typeface="+mj-lt"/>
              </a:rPr>
              <a:t>Tid (temporale </a:t>
            </a:r>
            <a:r>
              <a:rPr lang="nb-NO" sz="2000" dirty="0" err="1">
                <a:highlight>
                  <a:srgbClr val="00FFFF"/>
                </a:highlight>
                <a:latin typeface="+mj-lt"/>
              </a:rPr>
              <a:t>forbindere</a:t>
            </a:r>
            <a:r>
              <a:rPr lang="nb-NO" sz="2000" dirty="0">
                <a:highlight>
                  <a:srgbClr val="00FFFF"/>
                </a:highlight>
                <a:latin typeface="+mj-lt"/>
              </a:rPr>
              <a:t>)</a:t>
            </a:r>
            <a:br>
              <a:rPr lang="nb-NO" sz="2000" dirty="0">
                <a:highlight>
                  <a:srgbClr val="00FFFF"/>
                </a:highlight>
                <a:latin typeface="+mj-lt"/>
              </a:rPr>
            </a:br>
            <a:r>
              <a:rPr lang="nb-NO" sz="1000" dirty="0">
                <a:latin typeface="+mj-lt"/>
              </a:rPr>
              <a:t>(da, når, mens, innen, siden, så, deretter, etterpå, endelig, senere, tidligere, </a:t>
            </a:r>
            <a:br>
              <a:rPr lang="nb-NO" sz="1000" dirty="0">
                <a:latin typeface="+mj-lt"/>
              </a:rPr>
            </a:br>
            <a:r>
              <a:rPr lang="nb-NO" sz="1000" dirty="0">
                <a:latin typeface="+mj-lt"/>
              </a:rPr>
              <a:t>samtidig, etter en stund, på den tid)</a:t>
            </a:r>
            <a:endParaRPr lang="nb-NO" sz="2000" dirty="0">
              <a:latin typeface="+mj-lt"/>
            </a:endParaRPr>
          </a:p>
        </p:txBody>
      </p:sp>
      <p:sp>
        <p:nvSpPr>
          <p:cNvPr id="6" name="Rektangel 5">
            <a:extLst>
              <a:ext uri="{FF2B5EF4-FFF2-40B4-BE49-F238E27FC236}">
                <a16:creationId xmlns:a16="http://schemas.microsoft.com/office/drawing/2014/main" id="{BDF7528B-E2F2-4C92-AF82-48450CFD35D0}"/>
              </a:ext>
            </a:extLst>
          </p:cNvPr>
          <p:cNvSpPr/>
          <p:nvPr/>
        </p:nvSpPr>
        <p:spPr>
          <a:xfrm>
            <a:off x="7083656" y="329730"/>
            <a:ext cx="4501360" cy="6047809"/>
          </a:xfrm>
          <a:prstGeom prst="rect">
            <a:avLst/>
          </a:prstGeom>
        </p:spPr>
        <p:txBody>
          <a:bodyPr wrap="square">
            <a:spAutoFit/>
          </a:bodyPr>
          <a:lstStyle/>
          <a:p>
            <a:r>
              <a:rPr lang="nb-NO" sz="900" b="1" dirty="0">
                <a:latin typeface="+mj-lt"/>
              </a:rPr>
              <a:t>Skal vi ha en leksefri skole? </a:t>
            </a:r>
          </a:p>
          <a:p>
            <a:endParaRPr lang="nb-NO" sz="900" dirty="0">
              <a:latin typeface="+mj-lt"/>
            </a:endParaRPr>
          </a:p>
          <a:p>
            <a:r>
              <a:rPr lang="nb-NO" sz="900" dirty="0">
                <a:latin typeface="+mj-lt"/>
              </a:rPr>
              <a:t>I media har det den siste tiden vært diskutert om vi skal ha en leksefri skole eller ikke. De fleste skoler gir imidlertid en viss mengde lekser til elevene. Noen hevder at lekser er nødvendig for at foreldrene skal få innsikt i barnas skolearbeid og at repetisjon er nødvendig for å lære seg fagstoffet. Andre hevder at lekser forsterker sosiale forskjeller i samfunnet. Denne teksten forsøker å belyse noen av disse argumentene. </a:t>
            </a:r>
          </a:p>
          <a:p>
            <a:endParaRPr lang="nb-NO" sz="900" dirty="0">
              <a:latin typeface="+mj-lt"/>
            </a:endParaRPr>
          </a:p>
          <a:p>
            <a:r>
              <a:rPr lang="nb-NO" sz="900" dirty="0">
                <a:latin typeface="+mj-lt"/>
              </a:rPr>
              <a:t>Forkjempere for lekser mener at stoffet man har hatt undervisning i på skolen bør repeteres for at kunnskapen skal feste seg. Forskning viser at det eneste hjemmearbeidet som har læringseffekt, er lekser som er repetisjon av kjent stoff. Det er ulikt hvor mye tid til repetisjon den enkelte eleven har behov for, og dette er et argument for at repetisjonen bør foregå hjemme og ikke på skolen. Forutsetningen må da være at hjemmearbeidet er kjent for elevene og at det ikke er snakk om innlæring av nytt stoff. </a:t>
            </a:r>
          </a:p>
          <a:p>
            <a:endParaRPr lang="nb-NO" sz="900" dirty="0">
              <a:latin typeface="+mj-lt"/>
            </a:endParaRPr>
          </a:p>
          <a:p>
            <a:r>
              <a:rPr lang="nb-NO" sz="900" dirty="0">
                <a:latin typeface="+mj-lt"/>
              </a:rPr>
              <a:t>Motstandere av lekser argumenterer ofte med at leksene frarøver barna fritid. Barna har lange skoledager, og når de kommer hjem, venter ulike fritidsaktiviteter. Både foreldre og barn har fulle arbeidsdager, gjerne fra klokka åtte til fire, og lenger enn det, og trenger ettermiddagen og kvelden til bare å være sammen, lage middag og snakke om dagens hendelser. Det siste familien trenger er konfliktfylte situasjoner rundt lekser like før leggetid. </a:t>
            </a:r>
          </a:p>
          <a:p>
            <a:endParaRPr lang="nb-NO" sz="900" dirty="0">
              <a:latin typeface="+mj-lt"/>
            </a:endParaRPr>
          </a:p>
          <a:p>
            <a:r>
              <a:rPr lang="nb-NO" sz="900" dirty="0">
                <a:latin typeface="+mj-lt"/>
              </a:rPr>
              <a:t>Når det gjelder argumentet om at lekser er nødvendig for at foreldrene skal få innsikt i barnas skolearbeid, er det klart at når foreldre og barn greier å samarbeide om leksene på en god måte, kan leksesituasjonen bidra til dette. Dette forutsetter at både elever og foreldre vet hva oppgavene krever og at de har den kunnskapen de trenger for å løse dem. Da kan man greie å skape en god stemning rundt det å gjøre lekser. </a:t>
            </a:r>
          </a:p>
          <a:p>
            <a:endParaRPr lang="nb-NO" sz="900" dirty="0">
              <a:latin typeface="+mj-lt"/>
            </a:endParaRPr>
          </a:p>
          <a:p>
            <a:r>
              <a:rPr lang="nb-NO" sz="900" dirty="0">
                <a:latin typeface="+mj-lt"/>
              </a:rPr>
              <a:t>Et viktig argument mot lekser er som nevnt innledningsvis at lekser kan forsterke sosiale forskjeller. Foreldre har ulike forutsetninger for å hjelpe barna sine med leksene. Noen foreldre er godt utdannet og vet hva skolen krever, mens andre foreldre derimot ikke kjenner skolen like godt. For eksempel kan dette være familier som kommer fra andre kulturer, som kanskje ikke mestrer det norske språket godt og som derfor ikke greier å ha oversikt over hva skolen krever. Mange barn lever også i familier som har en veldig hektisk hverdag. Det kan være foreldre som er skiftarbeidere eller det kan være familier der det bare er en forelder til å følge opp skolearbeidet. </a:t>
            </a:r>
          </a:p>
          <a:p>
            <a:endParaRPr lang="nb-NO" sz="900" dirty="0">
              <a:latin typeface="+mj-lt"/>
            </a:endParaRPr>
          </a:p>
          <a:p>
            <a:r>
              <a:rPr lang="nb-NO" sz="900" dirty="0">
                <a:latin typeface="+mj-lt"/>
              </a:rPr>
              <a:t>Konklusjonen er at lekser kan være greit i små doser. Det er for eksempel fint om barna har leselekser hjemme. Da kan de snakke med foreldrene om det de leser, og dette kan bli til en hyggelig </a:t>
            </a:r>
            <a:r>
              <a:rPr lang="nb-NO" sz="900" dirty="0" err="1">
                <a:latin typeface="+mj-lt"/>
              </a:rPr>
              <a:t>leksestund</a:t>
            </a:r>
            <a:r>
              <a:rPr lang="nb-NO" sz="900" dirty="0">
                <a:latin typeface="+mj-lt"/>
              </a:rPr>
              <a:t>. I tillegg kan det være fint å repetere noe av skolestoffet før for eksempel prøver og framføringer. Det er klart at skolearbeidet skal gå foran fritidsaktiviteter og venner, men når nesten en tredjedel av døgnet går med til å være på skole og SFO, trenger barna tid til å gjøre helt andre ting. Tenk bare om de voksne skulle komme hjem til mange «lekser» etter en lang arbeidsdag.</a:t>
            </a:r>
          </a:p>
        </p:txBody>
      </p:sp>
      <p:sp>
        <p:nvSpPr>
          <p:cNvPr id="7" name="Plassholder for innhold 4">
            <a:extLst>
              <a:ext uri="{FF2B5EF4-FFF2-40B4-BE49-F238E27FC236}">
                <a16:creationId xmlns:a16="http://schemas.microsoft.com/office/drawing/2014/main" id="{85482B18-BF8B-4A8C-A078-1D57BEAD75A8}"/>
              </a:ext>
            </a:extLst>
          </p:cNvPr>
          <p:cNvSpPr txBox="1">
            <a:spLocks/>
          </p:cNvSpPr>
          <p:nvPr/>
        </p:nvSpPr>
        <p:spPr>
          <a:xfrm>
            <a:off x="8900682" y="6387616"/>
            <a:ext cx="3065006" cy="29966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nb-NO" sz="1200" dirty="0">
                <a:latin typeface="+mj-lt"/>
              </a:rPr>
              <a:t>Bla om til neste side i presentasjonen</a:t>
            </a:r>
            <a:endParaRPr lang="nb-NO" sz="1800" dirty="0"/>
          </a:p>
        </p:txBody>
      </p:sp>
      <p:sp>
        <p:nvSpPr>
          <p:cNvPr id="8" name="Pil: U-sving 7">
            <a:extLst>
              <a:ext uri="{FF2B5EF4-FFF2-40B4-BE49-F238E27FC236}">
                <a16:creationId xmlns:a16="http://schemas.microsoft.com/office/drawing/2014/main" id="{AB763306-DBEB-4B1E-A76A-3E8E054A5EFD}"/>
              </a:ext>
            </a:extLst>
          </p:cNvPr>
          <p:cNvSpPr/>
          <p:nvPr/>
        </p:nvSpPr>
        <p:spPr>
          <a:xfrm rot="5400000" flipH="1">
            <a:off x="11325947" y="6253356"/>
            <a:ext cx="297399" cy="294334"/>
          </a:xfrm>
          <a:prstGeom prst="uturnArrow">
            <a:avLst/>
          </a:prstGeom>
          <a:solidFill>
            <a:srgbClr val="9474B4"/>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solidFill>
                <a:schemeClr val="tx1"/>
              </a:solidFill>
            </a:endParaRPr>
          </a:p>
        </p:txBody>
      </p:sp>
    </p:spTree>
    <p:extLst>
      <p:ext uri="{BB962C8B-B14F-4D97-AF65-F5344CB8AC3E}">
        <p14:creationId xmlns:p14="http://schemas.microsoft.com/office/powerpoint/2010/main" val="8635314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2661666F-C8AF-41C4-BF74-BF8BC3BCD95F}"/>
              </a:ext>
            </a:extLst>
          </p:cNvPr>
          <p:cNvSpPr/>
          <p:nvPr/>
        </p:nvSpPr>
        <p:spPr>
          <a:xfrm>
            <a:off x="3402507" y="602746"/>
            <a:ext cx="5011541" cy="6124754"/>
          </a:xfrm>
          <a:prstGeom prst="rect">
            <a:avLst/>
          </a:prstGeom>
        </p:spPr>
        <p:txBody>
          <a:bodyPr wrap="square">
            <a:spAutoFit/>
          </a:bodyPr>
          <a:lstStyle/>
          <a:p>
            <a:r>
              <a:rPr lang="nb-NO" sz="1400" dirty="0">
                <a:highlight>
                  <a:srgbClr val="00FFFF"/>
                </a:highlight>
                <a:latin typeface="+mj-lt"/>
              </a:rPr>
              <a:t>Når</a:t>
            </a:r>
            <a:r>
              <a:rPr lang="nb-NO" sz="1400" dirty="0">
                <a:latin typeface="+mj-lt"/>
              </a:rPr>
              <a:t> det gjelder argumentet om at lekser er nødvendig for at foreldrene skal få innsikt i barnas skolearbeid, er det klart at </a:t>
            </a:r>
            <a:r>
              <a:rPr lang="nb-NO" sz="1400" dirty="0">
                <a:highlight>
                  <a:srgbClr val="00FFFF"/>
                </a:highlight>
                <a:latin typeface="+mj-lt"/>
              </a:rPr>
              <a:t>når</a:t>
            </a:r>
            <a:r>
              <a:rPr lang="nb-NO" sz="1400" dirty="0">
                <a:latin typeface="+mj-lt"/>
              </a:rPr>
              <a:t> foreldre og barn greier å samarbeide om leksene på en god måte, kan leksesituasjonen bidra til dette. Dette forutsetter at både elever og foreldre vet hva oppgavene krever </a:t>
            </a:r>
            <a:r>
              <a:rPr lang="nb-NO" sz="1400" dirty="0">
                <a:highlight>
                  <a:srgbClr val="FF0000"/>
                </a:highlight>
                <a:latin typeface="+mj-lt"/>
              </a:rPr>
              <a:t>og</a:t>
            </a:r>
            <a:r>
              <a:rPr lang="nb-NO" sz="1400" dirty="0">
                <a:latin typeface="+mj-lt"/>
              </a:rPr>
              <a:t> at de har den kunnskapen de trenger for å løse dem. </a:t>
            </a:r>
            <a:r>
              <a:rPr lang="nb-NO" sz="1400" dirty="0">
                <a:highlight>
                  <a:srgbClr val="FF00FF"/>
                </a:highlight>
                <a:latin typeface="+mj-lt"/>
              </a:rPr>
              <a:t>Da</a:t>
            </a:r>
            <a:r>
              <a:rPr lang="nb-NO" sz="1400" dirty="0">
                <a:latin typeface="+mj-lt"/>
              </a:rPr>
              <a:t> kan man greie å skape en god stemning rundt det å gjøre lekser. </a:t>
            </a:r>
          </a:p>
          <a:p>
            <a:endParaRPr lang="nb-NO" sz="1400" dirty="0">
              <a:latin typeface="+mj-lt"/>
            </a:endParaRPr>
          </a:p>
          <a:p>
            <a:r>
              <a:rPr lang="nb-NO" sz="1400" dirty="0">
                <a:latin typeface="+mj-lt"/>
              </a:rPr>
              <a:t>Et viktig argument mot lekser er som nevnt innledningsvis at lekser kan forsterke sosiale forskjeller. Foreldre har ulike forutsetninger for å hjelpe barna sine med leksene. Noen foreldre er godt utdannet og vet hva skolen krever, </a:t>
            </a:r>
            <a:r>
              <a:rPr lang="nb-NO" sz="1400" dirty="0">
                <a:highlight>
                  <a:srgbClr val="00FFFF"/>
                </a:highlight>
                <a:latin typeface="+mj-lt"/>
              </a:rPr>
              <a:t>mens</a:t>
            </a:r>
            <a:r>
              <a:rPr lang="nb-NO" sz="1400" dirty="0">
                <a:latin typeface="+mj-lt"/>
              </a:rPr>
              <a:t> andre foreldre </a:t>
            </a:r>
            <a:r>
              <a:rPr lang="nb-NO" sz="1400" dirty="0">
                <a:highlight>
                  <a:srgbClr val="FFFF00"/>
                </a:highlight>
                <a:latin typeface="+mj-lt"/>
              </a:rPr>
              <a:t>derimot</a:t>
            </a:r>
            <a:r>
              <a:rPr lang="nb-NO" sz="1400" dirty="0">
                <a:latin typeface="+mj-lt"/>
              </a:rPr>
              <a:t> ikke kjenner skolen like godt. </a:t>
            </a:r>
            <a:r>
              <a:rPr lang="nb-NO" sz="1400" dirty="0">
                <a:highlight>
                  <a:srgbClr val="FF0000"/>
                </a:highlight>
                <a:latin typeface="+mj-lt"/>
              </a:rPr>
              <a:t>For eksempel</a:t>
            </a:r>
            <a:r>
              <a:rPr lang="nb-NO" sz="1400" dirty="0">
                <a:latin typeface="+mj-lt"/>
              </a:rPr>
              <a:t> kan dette være familier som kommer fra andre kulturer, som kanskje ikke mestrer det norske språket godt og som </a:t>
            </a:r>
            <a:r>
              <a:rPr lang="nb-NO" sz="1400" dirty="0">
                <a:highlight>
                  <a:srgbClr val="FF00FF"/>
                </a:highlight>
                <a:latin typeface="+mj-lt"/>
              </a:rPr>
              <a:t>derfor</a:t>
            </a:r>
            <a:r>
              <a:rPr lang="nb-NO" sz="1400" dirty="0">
                <a:latin typeface="+mj-lt"/>
              </a:rPr>
              <a:t> ikke greier å ha oversikt over hva skolen krever. Mange barn lever </a:t>
            </a:r>
            <a:r>
              <a:rPr lang="nb-NO" sz="1400" dirty="0">
                <a:highlight>
                  <a:srgbClr val="FF0000"/>
                </a:highlight>
                <a:latin typeface="+mj-lt"/>
              </a:rPr>
              <a:t>også</a:t>
            </a:r>
            <a:r>
              <a:rPr lang="nb-NO" sz="1400" dirty="0">
                <a:latin typeface="+mj-lt"/>
              </a:rPr>
              <a:t> i familier som har en veldig hektisk hverdag. Det kan være foreldre som er skiftarbeidere </a:t>
            </a:r>
            <a:r>
              <a:rPr lang="nb-NO" sz="1400" dirty="0">
                <a:highlight>
                  <a:srgbClr val="00FF00"/>
                </a:highlight>
                <a:latin typeface="+mj-lt"/>
              </a:rPr>
              <a:t>eller</a:t>
            </a:r>
            <a:r>
              <a:rPr lang="nb-NO" sz="1400" dirty="0">
                <a:latin typeface="+mj-lt"/>
              </a:rPr>
              <a:t> det kan være familier der det bare er en forelder til å følge opp skolearbeidet. </a:t>
            </a:r>
          </a:p>
          <a:p>
            <a:endParaRPr lang="nb-NO" sz="1400" dirty="0">
              <a:latin typeface="+mj-lt"/>
            </a:endParaRPr>
          </a:p>
          <a:p>
            <a:r>
              <a:rPr lang="nb-NO" sz="1400" dirty="0">
                <a:latin typeface="+mj-lt"/>
              </a:rPr>
              <a:t>Konklusjonen er at lekser kan være greit i små doser. Det er for eksempel fint om barna har leselekser hjemme. </a:t>
            </a:r>
            <a:r>
              <a:rPr lang="nb-NO" sz="1400" dirty="0">
                <a:highlight>
                  <a:srgbClr val="FF00FF"/>
                </a:highlight>
                <a:latin typeface="+mj-lt"/>
              </a:rPr>
              <a:t>Da</a:t>
            </a:r>
            <a:r>
              <a:rPr lang="nb-NO" sz="1400" dirty="0">
                <a:latin typeface="+mj-lt"/>
              </a:rPr>
              <a:t> kan de snakke med foreldrene om det de leser, </a:t>
            </a:r>
            <a:r>
              <a:rPr lang="nb-NO" sz="1400" dirty="0">
                <a:highlight>
                  <a:srgbClr val="FF0000"/>
                </a:highlight>
                <a:latin typeface="+mj-lt"/>
              </a:rPr>
              <a:t>og</a:t>
            </a:r>
            <a:r>
              <a:rPr lang="nb-NO" sz="1400" dirty="0">
                <a:latin typeface="+mj-lt"/>
              </a:rPr>
              <a:t> dette kan bli til en hyggelig </a:t>
            </a:r>
            <a:r>
              <a:rPr lang="nb-NO" sz="1400" dirty="0" err="1">
                <a:latin typeface="+mj-lt"/>
              </a:rPr>
              <a:t>leksestund</a:t>
            </a:r>
            <a:r>
              <a:rPr lang="nb-NO" sz="1400" dirty="0">
                <a:latin typeface="+mj-lt"/>
              </a:rPr>
              <a:t>. </a:t>
            </a:r>
            <a:r>
              <a:rPr lang="nb-NO" sz="1400" dirty="0">
                <a:highlight>
                  <a:srgbClr val="FF0000"/>
                </a:highlight>
                <a:latin typeface="+mj-lt"/>
              </a:rPr>
              <a:t>I tillegg </a:t>
            </a:r>
            <a:r>
              <a:rPr lang="nb-NO" sz="1400" dirty="0">
                <a:latin typeface="+mj-lt"/>
              </a:rPr>
              <a:t>kan det være fint å repetere noe av skolestoffet før for eksempel prøver og framføringer. Det er klart at skolearbeidet skal gå foran fritidsaktiviteter og venner, </a:t>
            </a:r>
            <a:r>
              <a:rPr lang="nb-NO" sz="1400" dirty="0">
                <a:highlight>
                  <a:srgbClr val="FFFF00"/>
                </a:highlight>
                <a:latin typeface="+mj-lt"/>
              </a:rPr>
              <a:t>men</a:t>
            </a:r>
            <a:r>
              <a:rPr lang="nb-NO" sz="1400" dirty="0">
                <a:latin typeface="+mj-lt"/>
              </a:rPr>
              <a:t> </a:t>
            </a:r>
            <a:r>
              <a:rPr lang="nb-NO" sz="1400" dirty="0">
                <a:highlight>
                  <a:srgbClr val="00FFFF"/>
                </a:highlight>
                <a:latin typeface="+mj-lt"/>
              </a:rPr>
              <a:t>når</a:t>
            </a:r>
            <a:r>
              <a:rPr lang="nb-NO" sz="1400" dirty="0">
                <a:latin typeface="+mj-lt"/>
              </a:rPr>
              <a:t> nesten en tredjedel av døgnet går med til å være på skole og SFO, trenger barna tid til å gjøre helt andre ting. Tenk bare om de voksne skulle komme hjem til mange «lekser» etter en lang arbeidsdag.</a:t>
            </a:r>
          </a:p>
        </p:txBody>
      </p:sp>
      <p:sp>
        <p:nvSpPr>
          <p:cNvPr id="12" name="Plassholder for innhold 4">
            <a:extLst>
              <a:ext uri="{FF2B5EF4-FFF2-40B4-BE49-F238E27FC236}">
                <a16:creationId xmlns:a16="http://schemas.microsoft.com/office/drawing/2014/main" id="{512882A6-7B81-4279-893E-57B5454CB3F9}"/>
              </a:ext>
            </a:extLst>
          </p:cNvPr>
          <p:cNvSpPr>
            <a:spLocks noGrp="1"/>
          </p:cNvSpPr>
          <p:nvPr>
            <p:ph idx="1"/>
          </p:nvPr>
        </p:nvSpPr>
        <p:spPr>
          <a:xfrm>
            <a:off x="286484" y="190888"/>
            <a:ext cx="11905515" cy="460574"/>
          </a:xfrm>
        </p:spPr>
        <p:txBody>
          <a:bodyPr>
            <a:normAutofit/>
          </a:bodyPr>
          <a:lstStyle/>
          <a:p>
            <a:pPr marL="0" indent="0">
              <a:buNone/>
            </a:pPr>
            <a:r>
              <a:rPr lang="nb-NO" sz="1600" dirty="0">
                <a:highlight>
                  <a:srgbClr val="FF0000"/>
                </a:highlight>
                <a:latin typeface="+mj-lt"/>
              </a:rPr>
              <a:t>Tillegg (additive </a:t>
            </a:r>
            <a:r>
              <a:rPr lang="nb-NO" sz="1600" dirty="0" err="1">
                <a:highlight>
                  <a:srgbClr val="FF0000"/>
                </a:highlight>
                <a:latin typeface="+mj-lt"/>
              </a:rPr>
              <a:t>forbindere</a:t>
            </a:r>
            <a:r>
              <a:rPr lang="nb-NO" sz="1600" dirty="0">
                <a:highlight>
                  <a:srgbClr val="FF0000"/>
                </a:highlight>
                <a:latin typeface="+mj-lt"/>
              </a:rPr>
              <a:t>)</a:t>
            </a:r>
            <a:r>
              <a:rPr lang="nb-NO" sz="1600" dirty="0">
                <a:latin typeface="+mj-lt"/>
              </a:rPr>
              <a:t> </a:t>
            </a:r>
            <a:r>
              <a:rPr lang="nb-NO" sz="1600" dirty="0">
                <a:highlight>
                  <a:srgbClr val="FFFF00"/>
                </a:highlight>
                <a:latin typeface="+mj-lt"/>
              </a:rPr>
              <a:t>Motsetning (adversative </a:t>
            </a:r>
            <a:r>
              <a:rPr lang="nb-NO" sz="1600" dirty="0" err="1">
                <a:highlight>
                  <a:srgbClr val="FFFF00"/>
                </a:highlight>
                <a:latin typeface="+mj-lt"/>
              </a:rPr>
              <a:t>forbindere</a:t>
            </a:r>
            <a:r>
              <a:rPr lang="nb-NO" sz="1600" dirty="0">
                <a:highlight>
                  <a:srgbClr val="FFFF00"/>
                </a:highlight>
                <a:latin typeface="+mj-lt"/>
              </a:rPr>
              <a:t>)</a:t>
            </a:r>
            <a:r>
              <a:rPr lang="nb-NO" sz="1600" dirty="0">
                <a:latin typeface="+mj-lt"/>
              </a:rPr>
              <a:t> </a:t>
            </a:r>
            <a:r>
              <a:rPr lang="nb-NO" sz="1600" dirty="0">
                <a:highlight>
                  <a:srgbClr val="00FF00"/>
                </a:highlight>
                <a:latin typeface="+mj-lt"/>
              </a:rPr>
              <a:t>Alternativ</a:t>
            </a:r>
            <a:r>
              <a:rPr lang="nb-NO" sz="1600" dirty="0">
                <a:latin typeface="+mj-lt"/>
              </a:rPr>
              <a:t> </a:t>
            </a:r>
            <a:r>
              <a:rPr lang="nb-NO" sz="1600" dirty="0">
                <a:highlight>
                  <a:srgbClr val="FF00FF"/>
                </a:highlight>
                <a:latin typeface="+mj-lt"/>
              </a:rPr>
              <a:t>Årsakssammenheng (kausale </a:t>
            </a:r>
            <a:r>
              <a:rPr lang="nb-NO" sz="1600" dirty="0" err="1">
                <a:highlight>
                  <a:srgbClr val="FF00FF"/>
                </a:highlight>
                <a:latin typeface="+mj-lt"/>
              </a:rPr>
              <a:t>forbindere</a:t>
            </a:r>
            <a:r>
              <a:rPr lang="nb-NO" sz="1600" dirty="0">
                <a:highlight>
                  <a:srgbClr val="FF00FF"/>
                </a:highlight>
                <a:latin typeface="+mj-lt"/>
              </a:rPr>
              <a:t>)</a:t>
            </a:r>
            <a:r>
              <a:rPr lang="nb-NO" sz="1600" dirty="0">
                <a:latin typeface="+mj-lt"/>
              </a:rPr>
              <a:t> </a:t>
            </a:r>
            <a:r>
              <a:rPr lang="nb-NO" sz="1600" dirty="0">
                <a:highlight>
                  <a:srgbClr val="00FFFF"/>
                </a:highlight>
                <a:latin typeface="+mj-lt"/>
              </a:rPr>
              <a:t>Tid (temporale </a:t>
            </a:r>
            <a:r>
              <a:rPr lang="nb-NO" sz="1600" dirty="0" err="1">
                <a:highlight>
                  <a:srgbClr val="00FFFF"/>
                </a:highlight>
                <a:latin typeface="+mj-lt"/>
              </a:rPr>
              <a:t>forbindere</a:t>
            </a:r>
            <a:r>
              <a:rPr lang="nb-NO" sz="1600" dirty="0">
                <a:highlight>
                  <a:srgbClr val="00FFFF"/>
                </a:highlight>
                <a:latin typeface="+mj-lt"/>
              </a:rPr>
              <a:t>)</a:t>
            </a:r>
            <a:endParaRPr lang="nb-NO" sz="3200" dirty="0">
              <a:latin typeface="+mj-lt"/>
            </a:endParaRPr>
          </a:p>
        </p:txBody>
      </p:sp>
      <p:sp>
        <p:nvSpPr>
          <p:cNvPr id="13" name="Plassholder for innhold 4">
            <a:extLst>
              <a:ext uri="{FF2B5EF4-FFF2-40B4-BE49-F238E27FC236}">
                <a16:creationId xmlns:a16="http://schemas.microsoft.com/office/drawing/2014/main" id="{346D9031-BEF9-40BB-BE86-43E580616EB0}"/>
              </a:ext>
            </a:extLst>
          </p:cNvPr>
          <p:cNvSpPr txBox="1">
            <a:spLocks/>
          </p:cNvSpPr>
          <p:nvPr/>
        </p:nvSpPr>
        <p:spPr>
          <a:xfrm>
            <a:off x="8897291" y="6397266"/>
            <a:ext cx="3065006" cy="29966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nb-NO" sz="1200" dirty="0">
                <a:latin typeface="+mj-lt"/>
              </a:rPr>
              <a:t>Bla om til neste side i presentasjonen</a:t>
            </a:r>
            <a:endParaRPr lang="nb-NO" sz="1800" dirty="0"/>
          </a:p>
        </p:txBody>
      </p:sp>
      <p:sp>
        <p:nvSpPr>
          <p:cNvPr id="14" name="Pil: U-sving 13">
            <a:extLst>
              <a:ext uri="{FF2B5EF4-FFF2-40B4-BE49-F238E27FC236}">
                <a16:creationId xmlns:a16="http://schemas.microsoft.com/office/drawing/2014/main" id="{0BEA077F-0AA7-4EC1-89AB-4E1F58D1D94B}"/>
              </a:ext>
            </a:extLst>
          </p:cNvPr>
          <p:cNvSpPr/>
          <p:nvPr/>
        </p:nvSpPr>
        <p:spPr>
          <a:xfrm rot="5400000" flipH="1">
            <a:off x="11322556" y="6263006"/>
            <a:ext cx="297399" cy="294334"/>
          </a:xfrm>
          <a:prstGeom prst="uturnArrow">
            <a:avLst/>
          </a:prstGeom>
          <a:solidFill>
            <a:srgbClr val="9474B4"/>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solidFill>
                <a:schemeClr val="tx1"/>
              </a:solidFill>
            </a:endParaRPr>
          </a:p>
        </p:txBody>
      </p:sp>
    </p:spTree>
    <p:extLst>
      <p:ext uri="{BB962C8B-B14F-4D97-AF65-F5344CB8AC3E}">
        <p14:creationId xmlns:p14="http://schemas.microsoft.com/office/powerpoint/2010/main" val="38238435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e 3">
            <a:extLst>
              <a:ext uri="{FF2B5EF4-FFF2-40B4-BE49-F238E27FC236}">
                <a16:creationId xmlns:a16="http://schemas.microsoft.com/office/drawing/2014/main" id="{7B719FA3-1E4A-4294-BB5A-99FEACA71787}"/>
              </a:ext>
            </a:extLst>
          </p:cNvPr>
          <p:cNvPicPr>
            <a:picLocks noChangeAspect="1"/>
          </p:cNvPicPr>
          <p:nvPr/>
        </p:nvPicPr>
        <p:blipFill rotWithShape="1">
          <a:blip r:embed="rId2">
            <a:extLst>
              <a:ext uri="{28A0092B-C50C-407E-A947-70E740481C1C}">
                <a14:useLocalDpi xmlns:a14="http://schemas.microsoft.com/office/drawing/2010/main"/>
              </a:ext>
            </a:extLst>
          </a:blip>
          <a:srcRect l="3988" r="810"/>
          <a:stretch/>
        </p:blipFill>
        <p:spPr>
          <a:xfrm>
            <a:off x="0" y="0"/>
            <a:ext cx="4635571" cy="6857990"/>
          </a:xfrm>
          <a:prstGeom prst="rect">
            <a:avLst/>
          </a:prstGeom>
          <a:effectLst/>
        </p:spPr>
      </p:pic>
      <p:cxnSp>
        <p:nvCxnSpPr>
          <p:cNvPr id="9" name="Straight Connector 8"/>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a:solidFill>
              <a:srgbClr val="B97992"/>
            </a:solidFill>
          </a:ln>
        </p:spPr>
        <p:style>
          <a:lnRef idx="1">
            <a:schemeClr val="accent1"/>
          </a:lnRef>
          <a:fillRef idx="0">
            <a:schemeClr val="accent1"/>
          </a:fillRef>
          <a:effectRef idx="0">
            <a:schemeClr val="accent1"/>
          </a:effectRef>
          <a:fontRef idx="minor">
            <a:schemeClr val="tx1"/>
          </a:fontRef>
        </p:style>
      </p:cxnSp>
      <p:sp>
        <p:nvSpPr>
          <p:cNvPr id="2" name="Tittel 1">
            <a:extLst>
              <a:ext uri="{FF2B5EF4-FFF2-40B4-BE49-F238E27FC236}">
                <a16:creationId xmlns:a16="http://schemas.microsoft.com/office/drawing/2014/main" id="{AE13F998-6B30-4A31-8530-07B9B2912BAE}"/>
              </a:ext>
            </a:extLst>
          </p:cNvPr>
          <p:cNvSpPr>
            <a:spLocks noGrp="1"/>
          </p:cNvSpPr>
          <p:nvPr>
            <p:ph type="title"/>
          </p:nvPr>
        </p:nvSpPr>
        <p:spPr>
          <a:xfrm>
            <a:off x="4965431" y="209616"/>
            <a:ext cx="6996866" cy="1819332"/>
          </a:xfrm>
        </p:spPr>
        <p:txBody>
          <a:bodyPr anchor="b">
            <a:normAutofit/>
          </a:bodyPr>
          <a:lstStyle/>
          <a:p>
            <a:r>
              <a:rPr lang="nb-NO" sz="4100" dirty="0"/>
              <a:t>Oppgave til </a:t>
            </a:r>
            <a:br>
              <a:rPr lang="nb-NO" sz="4100" dirty="0"/>
            </a:br>
            <a:r>
              <a:rPr lang="nb-NO" sz="4100" dirty="0"/>
              <a:t>utprøving i egen praksis: </a:t>
            </a:r>
          </a:p>
        </p:txBody>
      </p:sp>
      <p:sp>
        <p:nvSpPr>
          <p:cNvPr id="3" name="Plassholder for innhold 2">
            <a:extLst>
              <a:ext uri="{FF2B5EF4-FFF2-40B4-BE49-F238E27FC236}">
                <a16:creationId xmlns:a16="http://schemas.microsoft.com/office/drawing/2014/main" id="{413CD75F-8ABF-41B6-88DD-A3791E716314}"/>
              </a:ext>
            </a:extLst>
          </p:cNvPr>
          <p:cNvSpPr>
            <a:spLocks noGrp="1"/>
          </p:cNvSpPr>
          <p:nvPr>
            <p:ph idx="1"/>
          </p:nvPr>
        </p:nvSpPr>
        <p:spPr>
          <a:xfrm>
            <a:off x="4965431" y="2438400"/>
            <a:ext cx="6586489" cy="3785419"/>
          </a:xfrm>
        </p:spPr>
        <p:txBody>
          <a:bodyPr>
            <a:normAutofit/>
          </a:bodyPr>
          <a:lstStyle/>
          <a:p>
            <a:pPr marL="0" indent="0">
              <a:buNone/>
            </a:pPr>
            <a:r>
              <a:rPr lang="nb-NO" sz="1600" dirty="0">
                <a:latin typeface="+mj-lt"/>
              </a:rPr>
              <a:t>Gå sammen i faggrupper og studer ressursheftet </a:t>
            </a:r>
            <a:r>
              <a:rPr lang="nb-NO" sz="1600" i="1" dirty="0">
                <a:latin typeface="+mj-lt"/>
              </a:rPr>
              <a:t>Argumenterende skriving.</a:t>
            </a:r>
            <a:r>
              <a:rPr lang="nb-NO" sz="1600" dirty="0">
                <a:latin typeface="+mj-lt"/>
              </a:rPr>
              <a:t> </a:t>
            </a:r>
          </a:p>
          <a:p>
            <a:pPr marL="0" indent="0">
              <a:buNone/>
            </a:pPr>
            <a:endParaRPr lang="nb-NO" sz="1600" dirty="0">
              <a:latin typeface="+mj-lt"/>
            </a:endParaRPr>
          </a:p>
          <a:p>
            <a:pPr>
              <a:buFont typeface="Calibri" panose="020F0502020204030204" pitchFamily="34" charset="0"/>
              <a:buChar char="−"/>
            </a:pPr>
            <a:r>
              <a:rPr lang="nb-NO" sz="1600" b="1" dirty="0">
                <a:latin typeface="+mj-lt"/>
              </a:rPr>
              <a:t>Velg en tekst</a:t>
            </a:r>
            <a:r>
              <a:rPr lang="nb-NO" sz="1600" dirty="0">
                <a:latin typeface="+mj-lt"/>
              </a:rPr>
              <a:t>, for eksempel en elevtekst, som kan fungere som en god modell for en teksttype elevene skal lære å skrive i deres fag. I naturfag er kanskje naturfagrapporten et naturlig sted å starte. Teksten bør være god, men kan godt ha forbedringspotensial på enkelte områder. </a:t>
            </a:r>
          </a:p>
          <a:p>
            <a:pPr>
              <a:buFont typeface="Calibri" panose="020F0502020204030204" pitchFamily="34" charset="0"/>
              <a:buChar char="−"/>
            </a:pPr>
            <a:endParaRPr lang="nb-NO" sz="1600" dirty="0">
              <a:latin typeface="+mj-lt"/>
            </a:endParaRPr>
          </a:p>
          <a:p>
            <a:pPr>
              <a:buFont typeface="Calibri" panose="020F0502020204030204" pitchFamily="34" charset="0"/>
              <a:buChar char="−"/>
            </a:pPr>
            <a:r>
              <a:rPr lang="nb-NO" sz="1600" b="1" dirty="0">
                <a:latin typeface="+mj-lt"/>
              </a:rPr>
              <a:t>Dekonstruer modellteksten </a:t>
            </a:r>
            <a:r>
              <a:rPr lang="nb-NO" sz="1600" dirty="0">
                <a:latin typeface="+mj-lt"/>
              </a:rPr>
              <a:t>i faggruppa og diskuter hvilke tekstelementer dere synes det er særlig viktig å synliggjøre for elevene. </a:t>
            </a:r>
          </a:p>
          <a:p>
            <a:pPr>
              <a:buFont typeface="Calibri" panose="020F0502020204030204" pitchFamily="34" charset="0"/>
              <a:buChar char="−"/>
            </a:pPr>
            <a:endParaRPr lang="nb-NO" sz="1600" dirty="0">
              <a:latin typeface="+mj-lt"/>
            </a:endParaRPr>
          </a:p>
          <a:p>
            <a:pPr>
              <a:buFont typeface="Calibri" panose="020F0502020204030204" pitchFamily="34" charset="0"/>
              <a:buChar char="−"/>
            </a:pPr>
            <a:r>
              <a:rPr lang="nb-NO" sz="1600" b="1" dirty="0">
                <a:latin typeface="+mj-lt"/>
              </a:rPr>
              <a:t>Prøv deretter ut </a:t>
            </a:r>
            <a:r>
              <a:rPr lang="nb-NO" sz="1600" dirty="0">
                <a:latin typeface="+mj-lt"/>
              </a:rPr>
              <a:t>denne dekonstruksjonen i klassen som en del av et helhetlig undervisningsopplegg som bygger stillaser for elevenes skriving.</a:t>
            </a:r>
          </a:p>
          <a:p>
            <a:pPr marL="0" indent="0">
              <a:buNone/>
            </a:pPr>
            <a:endParaRPr lang="nb-NO" sz="1600" dirty="0">
              <a:latin typeface="+mj-lt"/>
            </a:endParaRPr>
          </a:p>
        </p:txBody>
      </p:sp>
    </p:spTree>
    <p:extLst>
      <p:ext uri="{BB962C8B-B14F-4D97-AF65-F5344CB8AC3E}">
        <p14:creationId xmlns:p14="http://schemas.microsoft.com/office/powerpoint/2010/main" val="2324258868"/>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2018</Words>
  <Application>Microsoft Office PowerPoint</Application>
  <PresentationFormat>Widescreen</PresentationFormat>
  <Paragraphs>70</Paragraphs>
  <Slides>5</Slides>
  <Notes>0</Notes>
  <HiddenSlides>0</HiddenSlides>
  <MMClips>0</MMClips>
  <ScaleCrop>false</ScaleCrop>
  <HeadingPairs>
    <vt:vector size="6" baseType="variant">
      <vt:variant>
        <vt:lpstr>Brukte skrifter</vt:lpstr>
      </vt:variant>
      <vt:variant>
        <vt:i4>3</vt:i4>
      </vt:variant>
      <vt:variant>
        <vt:lpstr>Tema</vt:lpstr>
      </vt:variant>
      <vt:variant>
        <vt:i4>1</vt:i4>
      </vt:variant>
      <vt:variant>
        <vt:lpstr>Lysbildetitler</vt:lpstr>
      </vt:variant>
      <vt:variant>
        <vt:i4>5</vt:i4>
      </vt:variant>
    </vt:vector>
  </HeadingPairs>
  <TitlesOfParts>
    <vt:vector size="9" baseType="lpstr">
      <vt:lpstr>Arial</vt:lpstr>
      <vt:lpstr>Calibri</vt:lpstr>
      <vt:lpstr>Calibri Light</vt:lpstr>
      <vt:lpstr>Office-tema</vt:lpstr>
      <vt:lpstr>Arbeid med ressursheftet Argumenterende skriving</vt:lpstr>
      <vt:lpstr>Dekonstruksjon av modelltekst</vt:lpstr>
      <vt:lpstr>Dekonstruksjon av modelltekst</vt:lpstr>
      <vt:lpstr>PowerPoint-presentasjon</vt:lpstr>
      <vt:lpstr>Oppgave til  utprøving i egen praksis: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Arbeid med ressursheftet Argumenterende skriving</dc:title>
  <dc:creator>Peter Mørk</dc:creator>
  <cp:lastModifiedBy>Elisabeth Emilie Sefranek Rongved</cp:lastModifiedBy>
  <cp:revision>13</cp:revision>
  <dcterms:created xsi:type="dcterms:W3CDTF">2017-09-07T11:49:12Z</dcterms:created>
  <dcterms:modified xsi:type="dcterms:W3CDTF">2021-06-18T07:53:20Z</dcterms:modified>
</cp:coreProperties>
</file>