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73" r:id="rId4"/>
    <p:sldId id="274" r:id="rId5"/>
    <p:sldId id="271" r:id="rId6"/>
    <p:sldId id="270" r:id="rId7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A69E"/>
    <a:srgbClr val="85B126"/>
    <a:srgbClr val="91B638"/>
    <a:srgbClr val="C7B616"/>
    <a:srgbClr val="6D6F72"/>
    <a:srgbClr val="59AA9E"/>
    <a:srgbClr val="84A59D"/>
    <a:srgbClr val="0D6165"/>
    <a:srgbClr val="464749"/>
    <a:srgbClr val="83A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5"/>
    <p:restoredTop sz="65447"/>
  </p:normalViewPr>
  <p:slideViewPr>
    <p:cSldViewPr snapToGrid="0" snapToObjects="1">
      <p:cViewPr varScale="1">
        <p:scale>
          <a:sx n="112" d="100"/>
          <a:sy n="112" d="100"/>
        </p:scale>
        <p:origin x="1524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5997F-1A7E-1549-973A-DD7C57718DF0}" type="datetimeFigureOut">
              <a:rPr lang="nb-NO" smtClean="0"/>
              <a:t>08.06.2021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99E7C-A5A6-AC46-995E-AA9D6F3C06F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24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nb-NO" sz="1200" dirty="0"/>
              <a:t>Målet</a:t>
            </a:r>
            <a:r>
              <a:rPr lang="nb-NO" sz="1200" baseline="0" dirty="0"/>
              <a:t> for denne økta er å sjå på </a:t>
            </a:r>
            <a:r>
              <a:rPr lang="nb-NO" sz="1200" baseline="0" dirty="0" err="1"/>
              <a:t>korleis</a:t>
            </a:r>
            <a:r>
              <a:rPr lang="nb-NO" sz="1200" baseline="0" dirty="0"/>
              <a:t> </a:t>
            </a:r>
            <a:r>
              <a:rPr lang="nb-NO" sz="1200" baseline="0" dirty="0" err="1"/>
              <a:t>lærarar</a:t>
            </a:r>
            <a:r>
              <a:rPr lang="nb-NO" sz="1200" baseline="0" dirty="0"/>
              <a:t> kan læra </a:t>
            </a:r>
            <a:r>
              <a:rPr lang="nb-NO" sz="1200" baseline="0" dirty="0" err="1"/>
              <a:t>saman</a:t>
            </a:r>
            <a:r>
              <a:rPr lang="nb-NO" sz="1200" baseline="0" dirty="0"/>
              <a:t>. </a:t>
            </a:r>
            <a:r>
              <a:rPr lang="nb-NO" sz="1200" baseline="0" dirty="0" err="1"/>
              <a:t>Korleis</a:t>
            </a:r>
            <a:r>
              <a:rPr lang="nb-NO" sz="1200" baseline="0" dirty="0"/>
              <a:t> kan </a:t>
            </a:r>
            <a:r>
              <a:rPr lang="nb-NO" sz="1200" baseline="0" dirty="0" err="1"/>
              <a:t>me</a:t>
            </a:r>
            <a:r>
              <a:rPr lang="nb-NO" sz="1200" baseline="0" dirty="0"/>
              <a:t> utvikla kvalitet i måten </a:t>
            </a:r>
            <a:r>
              <a:rPr lang="nb-NO" sz="1200" baseline="0" dirty="0" err="1"/>
              <a:t>me</a:t>
            </a:r>
            <a:r>
              <a:rPr lang="nb-NO" sz="1200" baseline="0" dirty="0"/>
              <a:t> samarbeider og </a:t>
            </a:r>
            <a:r>
              <a:rPr lang="nb-NO" sz="1200" baseline="0" dirty="0" err="1"/>
              <a:t>samtalar</a:t>
            </a:r>
            <a:r>
              <a:rPr lang="nb-NO" sz="1200" baseline="0" dirty="0"/>
              <a:t> på? Det er </a:t>
            </a:r>
            <a:r>
              <a:rPr lang="nb-NO" sz="1200" baseline="0" dirty="0" err="1"/>
              <a:t>ein</a:t>
            </a:r>
            <a:r>
              <a:rPr lang="nb-NO" sz="1200" baseline="0" dirty="0"/>
              <a:t> etablert praksis med </a:t>
            </a:r>
            <a:r>
              <a:rPr lang="nb-NO" sz="1200" baseline="0" dirty="0" err="1"/>
              <a:t>lærarsamarbeid</a:t>
            </a:r>
            <a:r>
              <a:rPr lang="nb-NO" sz="1200" baseline="0" dirty="0"/>
              <a:t> i norsk skule, med trinn, team og faggrupper som </a:t>
            </a:r>
            <a:r>
              <a:rPr lang="nb-NO" sz="1200" baseline="0" dirty="0" err="1"/>
              <a:t>arbeidar</a:t>
            </a:r>
            <a:r>
              <a:rPr lang="nb-NO" sz="1200" baseline="0" dirty="0"/>
              <a:t> </a:t>
            </a:r>
            <a:r>
              <a:rPr lang="nb-NO" sz="1200" baseline="0" dirty="0" err="1"/>
              <a:t>saman</a:t>
            </a:r>
            <a:r>
              <a:rPr lang="nb-NO" sz="1200" baseline="0" dirty="0"/>
              <a:t>, men  ofte blir </a:t>
            </a:r>
            <a:r>
              <a:rPr lang="nb-NO" sz="1200" baseline="0" dirty="0" err="1"/>
              <a:t>mykje</a:t>
            </a:r>
            <a:r>
              <a:rPr lang="nb-NO" sz="1200" baseline="0" dirty="0"/>
              <a:t> av denne tida brukt til praktisk planlegging. ”Kunnskapsutvikling gjennom </a:t>
            </a:r>
            <a:r>
              <a:rPr lang="nb-NO" sz="1200" baseline="0" dirty="0" err="1"/>
              <a:t>samtalar</a:t>
            </a:r>
            <a:r>
              <a:rPr lang="nb-NO" sz="1200" baseline="0" dirty="0"/>
              <a:t>” </a:t>
            </a:r>
            <a:r>
              <a:rPr lang="nb-NO" sz="1200" baseline="0" dirty="0" err="1"/>
              <a:t>handlar</a:t>
            </a:r>
            <a:r>
              <a:rPr lang="nb-NO" sz="1200" baseline="0" dirty="0"/>
              <a:t> om </a:t>
            </a:r>
            <a:r>
              <a:rPr lang="nb-NO" sz="1200" baseline="0" dirty="0" err="1"/>
              <a:t>korleis</a:t>
            </a:r>
            <a:r>
              <a:rPr lang="nb-NO" sz="1200" baseline="0" dirty="0"/>
              <a:t> </a:t>
            </a:r>
            <a:r>
              <a:rPr lang="nb-NO" sz="1200" baseline="0" dirty="0" err="1"/>
              <a:t>me</a:t>
            </a:r>
            <a:r>
              <a:rPr lang="nb-NO" sz="1200" baseline="0" dirty="0"/>
              <a:t> som fellesskap kan utforska og utvikla praksis. Gjennom to </a:t>
            </a:r>
            <a:r>
              <a:rPr lang="nb-NO" sz="1200" baseline="0" dirty="0" err="1"/>
              <a:t>filmar</a:t>
            </a:r>
            <a:r>
              <a:rPr lang="nb-NO" sz="1200" baseline="0" dirty="0"/>
              <a:t> vil </a:t>
            </a:r>
            <a:r>
              <a:rPr lang="nb-NO" sz="1200" baseline="0" dirty="0" err="1"/>
              <a:t>me</a:t>
            </a:r>
            <a:r>
              <a:rPr lang="nb-NO" sz="1200" baseline="0" dirty="0"/>
              <a:t> </a:t>
            </a:r>
            <a:r>
              <a:rPr lang="nb-NO" sz="1200" baseline="0" dirty="0" err="1"/>
              <a:t>invitera</a:t>
            </a:r>
            <a:r>
              <a:rPr lang="nb-NO" sz="1200" baseline="0" dirty="0"/>
              <a:t> til å </a:t>
            </a:r>
            <a:r>
              <a:rPr lang="nb-NO" sz="1200" baseline="0" dirty="0" err="1"/>
              <a:t>reflektera</a:t>
            </a:r>
            <a:r>
              <a:rPr lang="nb-NO" sz="1200" baseline="0" dirty="0"/>
              <a:t> over eigen samarbeids- og samtalekultur. Målet er å bli bevisst det store utviklingspotensialet som ligg i å arbeida </a:t>
            </a:r>
            <a:r>
              <a:rPr lang="nb-NO" sz="1200" baseline="0" dirty="0" err="1"/>
              <a:t>saman</a:t>
            </a:r>
            <a:r>
              <a:rPr lang="nb-NO" sz="1200" baseline="0" dirty="0"/>
              <a:t>, der </a:t>
            </a:r>
            <a:r>
              <a:rPr lang="nb-NO" sz="1200" baseline="0" dirty="0" err="1"/>
              <a:t>ein</a:t>
            </a:r>
            <a:r>
              <a:rPr lang="nb-NO" sz="1200" baseline="0" dirty="0"/>
              <a:t>  både </a:t>
            </a:r>
            <a:r>
              <a:rPr lang="nb-NO" sz="1200" baseline="0" dirty="0" err="1"/>
              <a:t>støttar</a:t>
            </a:r>
            <a:r>
              <a:rPr lang="nb-NO" sz="1200" baseline="0" dirty="0"/>
              <a:t> og </a:t>
            </a:r>
            <a:r>
              <a:rPr lang="nb-NO" sz="1200" baseline="0" dirty="0" err="1"/>
              <a:t>utfordrar</a:t>
            </a:r>
            <a:r>
              <a:rPr lang="nb-NO" sz="1200" baseline="0" dirty="0"/>
              <a:t> </a:t>
            </a:r>
            <a:r>
              <a:rPr lang="nb-NO" sz="1200" baseline="0" dirty="0" err="1"/>
              <a:t>kvarandre</a:t>
            </a:r>
            <a:r>
              <a:rPr lang="nb-NO" sz="1200" baseline="0" dirty="0"/>
              <a:t>. For å skapa </a:t>
            </a:r>
            <a:r>
              <a:rPr lang="nb-NO" sz="1200" baseline="0" dirty="0" err="1"/>
              <a:t>ein</a:t>
            </a:r>
            <a:r>
              <a:rPr lang="nb-NO" sz="1200" baseline="0" dirty="0"/>
              <a:t> kultur for læring i </a:t>
            </a:r>
            <a:r>
              <a:rPr lang="nb-NO" sz="1200" baseline="0" dirty="0" err="1"/>
              <a:t>lærarkollegiet</a:t>
            </a:r>
            <a:r>
              <a:rPr lang="nb-NO" sz="1200" baseline="0" dirty="0"/>
              <a:t> er det nyttig å </a:t>
            </a:r>
            <a:r>
              <a:rPr lang="nb-NO" sz="1200" baseline="0" dirty="0" err="1"/>
              <a:t>setja</a:t>
            </a:r>
            <a:r>
              <a:rPr lang="nb-NO" sz="1200" baseline="0" dirty="0"/>
              <a:t> seg ned </a:t>
            </a:r>
            <a:r>
              <a:rPr lang="nb-NO" sz="1200" baseline="0" dirty="0" err="1"/>
              <a:t>saman</a:t>
            </a:r>
            <a:r>
              <a:rPr lang="nb-NO" sz="1200" baseline="0" dirty="0"/>
              <a:t> og snakka om nettopp dette: </a:t>
            </a:r>
            <a:r>
              <a:rPr lang="nb-NO" sz="1200" baseline="0" dirty="0" err="1"/>
              <a:t>korleis</a:t>
            </a:r>
            <a:r>
              <a:rPr lang="nb-NO" sz="1200" baseline="0" dirty="0"/>
              <a:t> </a:t>
            </a:r>
            <a:r>
              <a:rPr lang="nb-NO" sz="1200" baseline="0" dirty="0" err="1"/>
              <a:t>ønskjer</a:t>
            </a:r>
            <a:r>
              <a:rPr lang="nb-NO" sz="1200" baseline="0" dirty="0"/>
              <a:t> </a:t>
            </a:r>
            <a:r>
              <a:rPr lang="nb-NO" sz="1200" baseline="0" dirty="0" err="1"/>
              <a:t>me</a:t>
            </a:r>
            <a:r>
              <a:rPr lang="nb-NO" sz="1200" baseline="0" dirty="0"/>
              <a:t> på vår skule å arbeida i lag på </a:t>
            </a:r>
            <a:r>
              <a:rPr lang="nb-NO" sz="1200" baseline="0" dirty="0" err="1"/>
              <a:t>ein</a:t>
            </a:r>
            <a:r>
              <a:rPr lang="nb-NO" sz="1200" baseline="0" dirty="0"/>
              <a:t> konstruktiv måte, og </a:t>
            </a:r>
            <a:r>
              <a:rPr lang="nb-NO" sz="1200" baseline="0" dirty="0" err="1"/>
              <a:t>korleis</a:t>
            </a:r>
            <a:r>
              <a:rPr lang="nb-NO" sz="1200" baseline="0" dirty="0"/>
              <a:t> skal </a:t>
            </a:r>
            <a:r>
              <a:rPr lang="nb-NO" sz="1200" baseline="0" dirty="0" err="1"/>
              <a:t>me</a:t>
            </a:r>
            <a:r>
              <a:rPr lang="nb-NO" sz="1200" baseline="0" dirty="0"/>
              <a:t> få dette til?</a:t>
            </a:r>
            <a:endParaRPr lang="nb-NO" sz="12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1192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nb-NO" sz="1200" dirty="0"/>
              <a:t>I den første filmen:</a:t>
            </a:r>
            <a:r>
              <a:rPr lang="nb-NO" sz="1200" baseline="0" dirty="0"/>
              <a:t> ”</a:t>
            </a:r>
            <a:r>
              <a:rPr lang="nb-NO" sz="1200" baseline="0" dirty="0" err="1"/>
              <a:t>Frå</a:t>
            </a:r>
            <a:r>
              <a:rPr lang="nb-NO" sz="1200" baseline="0" dirty="0"/>
              <a:t> </a:t>
            </a:r>
            <a:r>
              <a:rPr lang="nb-NO" sz="1200" baseline="0" dirty="0" err="1"/>
              <a:t>repeterande</a:t>
            </a:r>
            <a:r>
              <a:rPr lang="nb-NO" sz="1200" baseline="0" dirty="0"/>
              <a:t> til </a:t>
            </a:r>
            <a:r>
              <a:rPr lang="nb-NO" sz="1200" baseline="0" dirty="0" err="1"/>
              <a:t>utforskande</a:t>
            </a:r>
            <a:r>
              <a:rPr lang="nb-NO" sz="1200" baseline="0" dirty="0"/>
              <a:t> </a:t>
            </a:r>
            <a:r>
              <a:rPr lang="nb-NO" sz="1200" baseline="0" dirty="0" err="1"/>
              <a:t>samtalar</a:t>
            </a:r>
            <a:r>
              <a:rPr lang="nb-NO" sz="1200" baseline="0" dirty="0"/>
              <a:t>” møter </a:t>
            </a:r>
            <a:r>
              <a:rPr lang="nb-NO" sz="1200" baseline="0" dirty="0" err="1"/>
              <a:t>me</a:t>
            </a:r>
            <a:r>
              <a:rPr lang="nb-NO" sz="1200" baseline="0" dirty="0"/>
              <a:t> ei gruppe </a:t>
            </a:r>
            <a:r>
              <a:rPr lang="nb-NO" sz="1200" baseline="0" dirty="0" err="1"/>
              <a:t>lærarar</a:t>
            </a:r>
            <a:r>
              <a:rPr lang="nb-NO" sz="1200" baseline="0" dirty="0"/>
              <a:t> som skal </a:t>
            </a:r>
            <a:r>
              <a:rPr lang="nb-NO" sz="1200" baseline="0" dirty="0" err="1"/>
              <a:t>diskutera</a:t>
            </a:r>
            <a:r>
              <a:rPr lang="nb-NO" sz="1200" baseline="0" dirty="0"/>
              <a:t> resultata </a:t>
            </a:r>
            <a:r>
              <a:rPr lang="nb-NO" sz="1200" baseline="0" dirty="0" err="1"/>
              <a:t>frå</a:t>
            </a:r>
            <a:r>
              <a:rPr lang="nb-NO" sz="1200" baseline="0" dirty="0"/>
              <a:t> nasjonale prøver. Det sentrale i denne </a:t>
            </a:r>
            <a:r>
              <a:rPr lang="nb-NO" sz="1200" baseline="0" dirty="0" err="1"/>
              <a:t>samanhengen</a:t>
            </a:r>
            <a:r>
              <a:rPr lang="nb-NO" sz="1200" baseline="0" dirty="0"/>
              <a:t> er måten </a:t>
            </a:r>
            <a:r>
              <a:rPr lang="nb-NO" sz="1200" baseline="0" dirty="0" err="1"/>
              <a:t>dei</a:t>
            </a:r>
            <a:r>
              <a:rPr lang="nb-NO" sz="1200" baseline="0" dirty="0"/>
              <a:t> </a:t>
            </a:r>
            <a:r>
              <a:rPr lang="nb-NO" sz="1200" baseline="0" dirty="0" err="1"/>
              <a:t>snakkar</a:t>
            </a:r>
            <a:r>
              <a:rPr lang="nb-NO" sz="1200" baseline="0" dirty="0"/>
              <a:t> </a:t>
            </a:r>
            <a:r>
              <a:rPr lang="nb-NO" sz="1200" baseline="0" dirty="0" err="1"/>
              <a:t>saman</a:t>
            </a:r>
            <a:r>
              <a:rPr lang="nb-NO" sz="1200" baseline="0" dirty="0"/>
              <a:t> på, </a:t>
            </a:r>
            <a:r>
              <a:rPr lang="nb-NO" sz="1200" baseline="0" dirty="0" err="1"/>
              <a:t>meir</a:t>
            </a:r>
            <a:r>
              <a:rPr lang="nb-NO" sz="1200" baseline="0" dirty="0"/>
              <a:t> enn kva </a:t>
            </a:r>
            <a:r>
              <a:rPr lang="nb-NO" sz="1200" baseline="0" dirty="0" err="1"/>
              <a:t>dei</a:t>
            </a:r>
            <a:r>
              <a:rPr lang="nb-NO" sz="1200" baseline="0" dirty="0"/>
              <a:t> </a:t>
            </a:r>
            <a:r>
              <a:rPr lang="nb-NO" sz="1200" baseline="0" dirty="0" err="1"/>
              <a:t>snakkar</a:t>
            </a:r>
            <a:r>
              <a:rPr lang="nb-NO" sz="1200" baseline="0" dirty="0"/>
              <a:t> om. </a:t>
            </a:r>
            <a:r>
              <a:rPr lang="nb-NO" sz="1200" baseline="0" dirty="0" err="1"/>
              <a:t>Hovudpoenget</a:t>
            </a:r>
            <a:r>
              <a:rPr lang="nb-NO" sz="1200" baseline="0" dirty="0"/>
              <a:t> er altså </a:t>
            </a:r>
            <a:r>
              <a:rPr lang="nb-NO" sz="1200" baseline="0" dirty="0" err="1"/>
              <a:t>ikkje</a:t>
            </a:r>
            <a:r>
              <a:rPr lang="nb-NO" sz="1200" baseline="0" dirty="0"/>
              <a:t> at det er nasjonale prøver som er tema, men at slike faglige </a:t>
            </a:r>
            <a:r>
              <a:rPr lang="nb-NO" sz="1200" baseline="0" dirty="0" err="1"/>
              <a:t>samtalar</a:t>
            </a:r>
            <a:r>
              <a:rPr lang="nb-NO" sz="1200" baseline="0" dirty="0"/>
              <a:t> mellom </a:t>
            </a:r>
            <a:r>
              <a:rPr lang="nb-NO" sz="1200" baseline="0" dirty="0" err="1"/>
              <a:t>lærarar</a:t>
            </a:r>
            <a:r>
              <a:rPr lang="nb-NO" sz="1200" baseline="0" dirty="0"/>
              <a:t> kan ha ulik kvalitet, </a:t>
            </a:r>
            <a:r>
              <a:rPr lang="nb-NO" sz="1200" baseline="0" dirty="0" err="1"/>
              <a:t>dei</a:t>
            </a:r>
            <a:r>
              <a:rPr lang="nb-NO" sz="1200" baseline="0" dirty="0"/>
              <a:t> kan </a:t>
            </a:r>
            <a:r>
              <a:rPr lang="nb-NO" sz="1200" baseline="0" dirty="0" err="1"/>
              <a:t>vera</a:t>
            </a:r>
            <a:r>
              <a:rPr lang="nb-NO" sz="1200" baseline="0" dirty="0"/>
              <a:t> overflatiske eller </a:t>
            </a:r>
            <a:r>
              <a:rPr lang="nb-NO" sz="1200" baseline="0" dirty="0" err="1"/>
              <a:t>dei</a:t>
            </a:r>
            <a:r>
              <a:rPr lang="nb-NO" sz="1200" baseline="0" dirty="0"/>
              <a:t> kan gå </a:t>
            </a:r>
            <a:r>
              <a:rPr lang="nb-NO" sz="1200" baseline="0" dirty="0" err="1"/>
              <a:t>meir</a:t>
            </a:r>
            <a:r>
              <a:rPr lang="nb-NO" sz="1200" baseline="0" dirty="0"/>
              <a:t> i dybden.  Førsteamanuensis Kristin Helstad analyserer </a:t>
            </a:r>
            <a:r>
              <a:rPr lang="nb-NO" sz="1200" baseline="0" dirty="0" err="1"/>
              <a:t>samtalane</a:t>
            </a:r>
            <a:r>
              <a:rPr lang="nb-NO" sz="1200" baseline="0" dirty="0"/>
              <a:t> og </a:t>
            </a:r>
            <a:r>
              <a:rPr lang="nb-NO" sz="1200" baseline="0" dirty="0" err="1"/>
              <a:t>peiker</a:t>
            </a:r>
            <a:r>
              <a:rPr lang="nb-NO" sz="1200" baseline="0" dirty="0"/>
              <a:t> på </a:t>
            </a:r>
            <a:r>
              <a:rPr lang="nb-NO" sz="1200" baseline="0" dirty="0" err="1"/>
              <a:t>forskjellar</a:t>
            </a:r>
            <a:r>
              <a:rPr lang="nb-NO" sz="1200" baseline="0" dirty="0"/>
              <a:t> mellom svak og sterk refleksjon. Her er ei </a:t>
            </a:r>
            <a:r>
              <a:rPr lang="nb-NO" sz="1200" baseline="0" dirty="0" err="1"/>
              <a:t>ordsky</a:t>
            </a:r>
            <a:r>
              <a:rPr lang="nb-NO" sz="1200" baseline="0" dirty="0"/>
              <a:t> med omgrep de møter i filmen, så bruk gjerne </a:t>
            </a:r>
            <a:r>
              <a:rPr lang="nb-NO" sz="1200" baseline="0" dirty="0" err="1"/>
              <a:t>eit</a:t>
            </a:r>
            <a:r>
              <a:rPr lang="nb-NO" sz="1200" baseline="0" dirty="0"/>
              <a:t> par minutt til å summe om </a:t>
            </a:r>
            <a:r>
              <a:rPr lang="nb-NO" sz="1200" baseline="0" dirty="0" err="1"/>
              <a:t>desse</a:t>
            </a:r>
            <a:r>
              <a:rPr lang="nb-NO" sz="1200" baseline="0" dirty="0"/>
              <a:t> før de ser filmen. </a:t>
            </a:r>
            <a:endParaRPr lang="nb-NO" sz="12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9512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nb-NO" sz="1400" dirty="0"/>
              <a:t>Så </a:t>
            </a:r>
            <a:r>
              <a:rPr lang="nb-NO" sz="1400" dirty="0" err="1"/>
              <a:t>korleis</a:t>
            </a:r>
            <a:r>
              <a:rPr lang="nb-NO" sz="1400" dirty="0"/>
              <a:t> kan </a:t>
            </a:r>
            <a:r>
              <a:rPr lang="nb-NO" sz="1400" dirty="0" err="1"/>
              <a:t>ein</a:t>
            </a:r>
            <a:r>
              <a:rPr lang="nb-NO" sz="1400" baseline="0" dirty="0"/>
              <a:t> </a:t>
            </a:r>
            <a:r>
              <a:rPr lang="nb-NO" sz="1400" baseline="0" dirty="0" err="1"/>
              <a:t>setja</a:t>
            </a:r>
            <a:r>
              <a:rPr lang="nb-NO" sz="1400" baseline="0" dirty="0"/>
              <a:t> </a:t>
            </a:r>
            <a:r>
              <a:rPr lang="nb-NO" sz="1400" baseline="0" dirty="0" err="1"/>
              <a:t>utforskande</a:t>
            </a:r>
            <a:r>
              <a:rPr lang="nb-NO" sz="1400" baseline="0" dirty="0"/>
              <a:t> </a:t>
            </a:r>
            <a:r>
              <a:rPr lang="nb-NO" sz="1400" baseline="0" dirty="0" err="1"/>
              <a:t>samtalar</a:t>
            </a:r>
            <a:r>
              <a:rPr lang="nb-NO" sz="1400" baseline="0" dirty="0"/>
              <a:t> på dagsorden på eigen skule? Her er tre forslag til </a:t>
            </a:r>
            <a:r>
              <a:rPr lang="nb-NO" sz="1400" baseline="0" dirty="0" err="1"/>
              <a:t>refleksjonsoppgåver</a:t>
            </a:r>
            <a:r>
              <a:rPr lang="nb-NO" sz="1400" baseline="0" dirty="0"/>
              <a:t>. Start gjerne med individuell tenkeskriving eller samtale i par i </a:t>
            </a:r>
            <a:r>
              <a:rPr lang="nb-NO" sz="1400" baseline="0" dirty="0" err="1"/>
              <a:t>eit</a:t>
            </a:r>
            <a:r>
              <a:rPr lang="nb-NO" sz="1400" baseline="0" dirty="0"/>
              <a:t> par minutt: er der element i filmen </a:t>
            </a:r>
            <a:r>
              <a:rPr lang="nb-NO" sz="1400" baseline="0" dirty="0" err="1"/>
              <a:t>me</a:t>
            </a:r>
            <a:r>
              <a:rPr lang="nb-NO" sz="1400" baseline="0" dirty="0"/>
              <a:t> kjenner oss igjen i? Deretter kan </a:t>
            </a:r>
            <a:r>
              <a:rPr lang="nb-NO" sz="1400" baseline="0" dirty="0" err="1"/>
              <a:t>ein</a:t>
            </a:r>
            <a:r>
              <a:rPr lang="nb-NO" sz="1400" baseline="0" dirty="0"/>
              <a:t> </a:t>
            </a:r>
            <a:r>
              <a:rPr lang="nb-NO" sz="1400" baseline="0" dirty="0" err="1"/>
              <a:t>diskutera</a:t>
            </a:r>
            <a:r>
              <a:rPr lang="nb-NO" sz="1400" baseline="0" dirty="0"/>
              <a:t> i gruppe med utgangspunkt i </a:t>
            </a:r>
            <a:r>
              <a:rPr lang="nb-NO" sz="1400" baseline="0" dirty="0" err="1"/>
              <a:t>ordskya</a:t>
            </a:r>
            <a:r>
              <a:rPr lang="nb-NO" sz="1400" baseline="0" dirty="0"/>
              <a:t> om omgrep </a:t>
            </a:r>
            <a:r>
              <a:rPr lang="nb-NO" sz="1400" baseline="0" dirty="0" err="1"/>
              <a:t>ein</a:t>
            </a:r>
            <a:r>
              <a:rPr lang="nb-NO" sz="1400" baseline="0" dirty="0"/>
              <a:t> la spesielt merke til i filmen og vil ta med seg, og/eller diskutere </a:t>
            </a:r>
            <a:r>
              <a:rPr lang="nb-NO" sz="1400" baseline="0" dirty="0" err="1"/>
              <a:t>erfaringar</a:t>
            </a:r>
            <a:r>
              <a:rPr lang="nb-NO" sz="1400" baseline="0" dirty="0"/>
              <a:t> </a:t>
            </a:r>
            <a:r>
              <a:rPr lang="nb-NO" sz="1400" baseline="0" dirty="0" err="1"/>
              <a:t>ein</a:t>
            </a:r>
            <a:r>
              <a:rPr lang="nb-NO" sz="1400" baseline="0" dirty="0"/>
              <a:t> har med å sjå på relevante data på </a:t>
            </a:r>
            <a:r>
              <a:rPr lang="nb-NO" sz="1400" baseline="0" dirty="0" err="1"/>
              <a:t>ein</a:t>
            </a:r>
            <a:r>
              <a:rPr lang="nb-NO" sz="1400" baseline="0" dirty="0"/>
              <a:t> kritisk </a:t>
            </a:r>
            <a:r>
              <a:rPr lang="nb-NO" sz="1400" baseline="0" dirty="0" err="1"/>
              <a:t>undersøkande</a:t>
            </a:r>
            <a:r>
              <a:rPr lang="nb-NO" sz="1400" baseline="0" dirty="0"/>
              <a:t> måte. Relevante data kan </a:t>
            </a:r>
            <a:r>
              <a:rPr lang="nb-NO" sz="1400" baseline="0" dirty="0" err="1"/>
              <a:t>vera</a:t>
            </a:r>
            <a:r>
              <a:rPr lang="nb-NO" sz="1400" baseline="0" dirty="0"/>
              <a:t> elevdata som prøve- og kartleggingsresultat eller </a:t>
            </a:r>
            <a:r>
              <a:rPr lang="nb-NO" sz="1400" baseline="0" dirty="0" err="1"/>
              <a:t>elevtekstar</a:t>
            </a:r>
            <a:r>
              <a:rPr lang="nb-NO" sz="1400" baseline="0" dirty="0"/>
              <a:t>. Det kan </a:t>
            </a:r>
            <a:r>
              <a:rPr lang="nb-NO" sz="1400" baseline="0" dirty="0" err="1"/>
              <a:t>vera</a:t>
            </a:r>
            <a:r>
              <a:rPr lang="nb-NO" sz="1400" baseline="0" dirty="0"/>
              <a:t> undervisningsopplegg, prøver, </a:t>
            </a:r>
            <a:r>
              <a:rPr lang="nb-NO" sz="1400" baseline="0" dirty="0" err="1"/>
              <a:t>oppgåveformuleringar</a:t>
            </a:r>
            <a:r>
              <a:rPr lang="nb-NO" sz="1400" baseline="0" dirty="0"/>
              <a:t>, lese- og </a:t>
            </a:r>
            <a:r>
              <a:rPr lang="nb-NO" sz="1400" baseline="0" dirty="0" err="1"/>
              <a:t>skrivebestillingar</a:t>
            </a:r>
            <a:r>
              <a:rPr lang="nb-NO" sz="1400" baseline="0" dirty="0"/>
              <a:t>, arbeids- og </a:t>
            </a:r>
            <a:r>
              <a:rPr lang="nb-NO" sz="1400" baseline="0" dirty="0" err="1"/>
              <a:t>lekseplanar</a:t>
            </a:r>
            <a:r>
              <a:rPr lang="nb-NO" sz="1400" baseline="0" dirty="0"/>
              <a:t>.</a:t>
            </a:r>
            <a:endParaRPr lang="nb-NO" sz="140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3556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706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3690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099E7C-A5A6-AC46-995E-AA9D6F3C06F4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319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3168650"/>
            <a:ext cx="77724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0"/>
          </a:xfrm>
          <a:prstGeom prst="rect">
            <a:avLst/>
          </a:prstGeom>
        </p:spPr>
      </p:pic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687600" y="1980000"/>
            <a:ext cx="7886700" cy="99377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270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2000" y="1511999"/>
            <a:ext cx="8229600" cy="3384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384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 baseline="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1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08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38820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32000" y="201600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08000" y="1512000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08000" y="201600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599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493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93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8229600" cy="33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01876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 baseline="0">
          <a:solidFill>
            <a:srgbClr val="8DA69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36616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nb-NO" dirty="0"/>
              <a:t>Kunnskapsutvikling gjennom samtaler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82675" y="3721100"/>
            <a:ext cx="6978650" cy="825500"/>
          </a:xfrm>
        </p:spPr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4216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882650"/>
            <a:ext cx="7531100" cy="3765550"/>
          </a:xfrm>
        </p:spPr>
      </p:pic>
    </p:spTree>
    <p:extLst>
      <p:ext uri="{BB962C8B-B14F-4D97-AF65-F5344CB8AC3E}">
        <p14:creationId xmlns:p14="http://schemas.microsoft.com/office/powerpoint/2010/main" val="24095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arenR"/>
            </a:pPr>
            <a:r>
              <a:rPr lang="nb-NO" dirty="0"/>
              <a:t>Individuell tenkeskriving eller samtale i par: er det element i filmen vi kjenner oss igjen i?</a:t>
            </a:r>
          </a:p>
          <a:p>
            <a:pPr marL="514350" indent="-514350">
              <a:buFont typeface="Arial"/>
              <a:buAutoNum type="arabicParenR"/>
            </a:pPr>
            <a:r>
              <a:rPr lang="nb-NO" dirty="0"/>
              <a:t>Diskusjon i gruppe: Ta utgangspunkt i ordskyen med sentrale begreper og samtal rundt disse: «Hvilke begrep la du spesielt merke til i filmen? Er det noen begrep du vil ta med deg videre inn i arbeidet med Språkløyper?”</a:t>
            </a:r>
          </a:p>
          <a:p>
            <a:pPr marL="514350" indent="-514350">
              <a:buFont typeface="Arial"/>
              <a:buAutoNum type="arabicParenR"/>
            </a:pPr>
            <a:r>
              <a:rPr lang="nb-NO" dirty="0"/>
              <a:t>Diskusjon i gruppe: Relevante data kan være elevdata som prøve- og kartleggingsresultat og elevtekster. Det kan være undervisningsopplegg, prøver, oppgaveformuleringer, lese- og skrivebestillinger, arbeid- og lekseplaner. Hvilke erfaringer har dere med å diskutere slike data på en kritisk undersøkende måte?</a:t>
            </a:r>
          </a:p>
          <a:p>
            <a:pPr marL="514350" indent="-514350">
              <a:buFont typeface="Arial"/>
              <a:buAutoNum type="arabicParenR"/>
            </a:pPr>
            <a:endParaRPr lang="nb-NO" dirty="0"/>
          </a:p>
          <a:p>
            <a:endParaRPr lang="nb-NO" dirty="0"/>
          </a:p>
          <a:p>
            <a:pPr marL="514350" indent="-514350">
              <a:buFont typeface="Arial"/>
              <a:buAutoNum type="arabicParenR"/>
            </a:pPr>
            <a:endParaRPr lang="nb-NO" dirty="0"/>
          </a:p>
          <a:p>
            <a:pPr marL="514350" indent="-514350">
              <a:buAutoNum type="arabicParenR"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514350" indent="-514350">
              <a:buAutoNum type="arabicParenR"/>
            </a:pPr>
            <a:endParaRPr lang="nb-NO" dirty="0"/>
          </a:p>
          <a:p>
            <a:pPr marL="514350" indent="-514350">
              <a:buAutoNum type="arabicParenR"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Refleksjon</a:t>
            </a:r>
          </a:p>
        </p:txBody>
      </p:sp>
    </p:spTree>
    <p:extLst>
      <p:ext uri="{BB962C8B-B14F-4D97-AF65-F5344CB8AC3E}">
        <p14:creationId xmlns:p14="http://schemas.microsoft.com/office/powerpoint/2010/main" val="126840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882650"/>
            <a:ext cx="7531100" cy="3765550"/>
          </a:xfrm>
        </p:spPr>
      </p:pic>
    </p:spTree>
    <p:extLst>
      <p:ext uri="{BB962C8B-B14F-4D97-AF65-F5344CB8AC3E}">
        <p14:creationId xmlns:p14="http://schemas.microsoft.com/office/powerpoint/2010/main" val="624549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Refleksjon: </a:t>
            </a:r>
            <a:r>
              <a:rPr lang="nb-NO" sz="3200" dirty="0"/>
              <a:t>(individuelt – gruppe)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Hvilke fordeler kan det ha for meg som lærer å delta på slike møter som vist på filmen?</a:t>
            </a:r>
            <a:endParaRPr lang="nb-NO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I hvilken grad har vi kultur for å utfordre hverandre på vår skole? </a:t>
            </a:r>
            <a:endParaRPr lang="nb-NO" dirty="0">
              <a:latin typeface="Calibri" charset="0"/>
              <a:ea typeface="Calibri" charset="0"/>
              <a:cs typeface="Times New Roman" charset="0"/>
            </a:endParaRPr>
          </a:p>
          <a:p>
            <a:pPr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Calibri" charset="0"/>
                <a:ea typeface="Calibri" charset="0"/>
                <a:cs typeface="Times New Roman" charset="0"/>
              </a:rPr>
              <a:t>Hvordan kan vi utvikle et samarbeid der vi gir hverandre konstruktiv og læringsfremmende respons? </a:t>
            </a:r>
            <a:endParaRPr lang="nb-NO" dirty="0">
              <a:latin typeface="Calibri" charset="0"/>
              <a:ea typeface="Calibri" charset="0"/>
              <a:cs typeface="Times New Roman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07255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Oppdrag: </a:t>
            </a:r>
            <a:r>
              <a:rPr lang="nb-NO" sz="3200" dirty="0"/>
              <a:t>(gruppe – plenum)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Formuler minst fem utforskende spørsmål vi mener er viktige å stille hverandre når vi skal samarbeide om lesing og skriving (som </a:t>
            </a:r>
            <a:r>
              <a:rPr lang="nb-NO" dirty="0" err="1"/>
              <a:t>f.eks</a:t>
            </a:r>
            <a:r>
              <a:rPr lang="nb-NO" dirty="0"/>
              <a:t>: “Hva skal elevene lære av dette opplegget? Hvorfor har du valgt å gjøre det på denne måten?...). Disse spørsmålene skal vi siden ha med oss og bruke når vi arbeider sammen med Språkløyper.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Spørsmålene skal til slutt presenteres i plenum.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8993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_sprakloyper_UT_mal_2" id="{9C41A5D9-3F3F-4742-AE81-4AF7B6E1C5AE}" vid="{57039D4B-5893-6140-BA5B-1D9D7873A19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pp_sprakloyper_UT_mal</Template>
  <TotalTime>292</TotalTime>
  <Words>654</Words>
  <Application>Microsoft Office PowerPoint</Application>
  <PresentationFormat>Skjermfremvisning (16:9)</PresentationFormat>
  <Paragraphs>29</Paragraphs>
  <Slides>6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Kunnskapsutvikling gjennom samtaler</vt:lpstr>
      <vt:lpstr>PowerPoint-presentasjon</vt:lpstr>
      <vt:lpstr>Refleksjon</vt:lpstr>
      <vt:lpstr>PowerPoint-presentasjon</vt:lpstr>
      <vt:lpstr>Refleksjon: (individuelt – gruppe)</vt:lpstr>
      <vt:lpstr>Oppdrag: (gruppe – plenum)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Elisabeth Emilie Sefranek Rongved</dc:creator>
  <cp:lastModifiedBy>Elisabeth Emilie Sefranek Rongved</cp:lastModifiedBy>
  <cp:revision>26</cp:revision>
  <cp:lastPrinted>2016-04-19T09:27:42Z</cp:lastPrinted>
  <dcterms:created xsi:type="dcterms:W3CDTF">2016-04-08T10:14:59Z</dcterms:created>
  <dcterms:modified xsi:type="dcterms:W3CDTF">2021-06-08T08:48:11Z</dcterms:modified>
</cp:coreProperties>
</file>