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5" r:id="rId1"/>
    <p:sldMasterId id="2147483666" r:id="rId2"/>
  </p:sldMasterIdLst>
  <p:notesMasterIdLst>
    <p:notesMasterId r:id="rId3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059" autoAdjust="0"/>
  </p:normalViewPr>
  <p:slideViewPr>
    <p:cSldViewPr snapToGrid="0">
      <p:cViewPr varScale="1">
        <p:scale>
          <a:sx n="121" d="100"/>
          <a:sy n="121" d="100"/>
        </p:scale>
        <p:origin x="132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wQTDNVt3KeA"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cs.google.com/document/d/1rkRmlO2qQM4roLe9_cdKetUqFCKmiXobQf6LjXPYbCk/edit?usp=sharing"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docs.google.com/document/d/1rkRmlO2qQM4roLe9_cdKetUqFCKmiXobQf6LjXPYbCk/edit?usp=sharing"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dirty="0"/>
              <a:t>Dette opplegget kan gjennomføres etter at elevene har levert en tekst til vurdering, men også som en del av en skriveprosess: At elevene har en del tekst som de kan arbeide videre med etter denne gjennomgangen.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no" dirty="0"/>
              <a:t>Det anbefales å bruke autentiske elevtekster fra den aktuelle klassen. Det gjør at elevene kjenner seg </a:t>
            </a:r>
            <a:r>
              <a:rPr lang="no" dirty="0" smtClean="0"/>
              <a:t>igjen i </a:t>
            </a:r>
            <a:r>
              <a:rPr lang="no" dirty="0"/>
              <a:t>tekst og </a:t>
            </a:r>
            <a:r>
              <a:rPr lang="no" dirty="0" smtClean="0"/>
              <a:t>innhold, noe</a:t>
            </a:r>
            <a:r>
              <a:rPr lang="no" baseline="0" dirty="0" smtClean="0"/>
              <a:t> som gir</a:t>
            </a:r>
            <a:r>
              <a:rPr lang="no" dirty="0" smtClean="0"/>
              <a:t> </a:t>
            </a:r>
            <a:r>
              <a:rPr lang="no" dirty="0"/>
              <a:t>overføringsverdien til eget arbeid. </a:t>
            </a:r>
            <a:r>
              <a:rPr lang="no" dirty="0">
                <a:solidFill>
                  <a:schemeClr val="dk1"/>
                </a:solidFill>
              </a:rPr>
              <a:t>Forsikre deg om at eleven du låner teksten av, tåler at teksten plukkes fra hverandre.</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9fbf010f8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9fbf010f8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9fbf010f8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9fbf010f8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9fbf010f8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9fbf010f8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e7e1dd554_0_8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e7e1dd554_0_8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Nå vet vi hvor vi burde hatt henvisninger, så da kan vi gå gjennom hvordan man rent praktisk skal gjøre det. Oppsettet her er en variant av Harvard. Det viktigste er ikke at elevene lærer hvor det skal være komma og punktum, men at det finnes oppskrifter å følge. Den viktigste og vanskeligste er å få til vekslingen mellom egen og andres stemme, og få til en god tekstflyt.</a:t>
            </a:r>
            <a:endParaRPr/>
          </a:p>
          <a:p>
            <a:pPr marL="0" lvl="0" indent="0" algn="l" rtl="0">
              <a:spcBef>
                <a:spcPts val="0"/>
              </a:spcBef>
              <a:spcAft>
                <a:spcPts val="0"/>
              </a:spcAft>
              <a:buNone/>
            </a:pPr>
            <a:endParaRPr/>
          </a:p>
          <a:p>
            <a:pPr marL="0" lvl="0" indent="0" algn="l" rtl="0">
              <a:spcBef>
                <a:spcPts val="0"/>
              </a:spcBef>
              <a:spcAft>
                <a:spcPts val="0"/>
              </a:spcAft>
              <a:buNone/>
            </a:pPr>
            <a:r>
              <a:rPr lang="no"/>
              <a:t>Det er vanlig å tenke på referanseteknikk i rekkefølgen sitat-henvisning-kildeliste. Det fører veldig ofte til problemer med henvisningen: Hva skal egentlig stå i parentesen? Det er alltid smart å gjøre klar innførslene i kildelista med en gang - for da vet du alltid hva som skal stå i henvisningen.</a:t>
            </a:r>
            <a:endParaRPr/>
          </a:p>
          <a:p>
            <a:pPr marL="0" lvl="0" indent="0" algn="l" rtl="0">
              <a:spcBef>
                <a:spcPts val="0"/>
              </a:spcBef>
              <a:spcAft>
                <a:spcPts val="0"/>
              </a:spcAft>
              <a:buNone/>
            </a:pPr>
            <a:endParaRPr/>
          </a:p>
          <a:p>
            <a:pPr marL="0" lvl="0" indent="0" algn="l" rtl="0">
              <a:spcBef>
                <a:spcPts val="0"/>
              </a:spcBef>
              <a:spcAft>
                <a:spcPts val="0"/>
              </a:spcAft>
              <a:buNone/>
            </a:pPr>
            <a:r>
              <a:rPr lang="no"/>
              <a:t>OBS: Denne delen kan virke omfattende - og vil være det hvis elevene går gjennom det for første gang. Det er tenkt som repetisjon av tidligere opplegg, og det vil variere fra klasse til klasse hva man må gå i dybden på.</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e7e1dd554_0_8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e7e1dd554_0_8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dirty="0"/>
              <a:t>Se forklaring på modellen her: </a:t>
            </a:r>
            <a:r>
              <a:rPr lang="no" u="sng" dirty="0">
                <a:solidFill>
                  <a:schemeClr val="hlink"/>
                </a:solidFill>
                <a:hlinkClick r:id="rId3"/>
              </a:rPr>
              <a:t>https://www.youtube.com/watch?v=wQTDNVt3KeA</a:t>
            </a:r>
            <a:endParaRPr dirty="0"/>
          </a:p>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e7e1dd554_0_9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e7e1dd554_0_9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e7e1dd554_0_9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e7e1dd554_0_9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e7e1dd554_0_9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e7e1dd554_0_9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e7e1dd554_0_10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e7e1dd554_0_10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Gruppearbeid/plenum. Her går vi gjennom kildelista i eksempelteksten. Hva er bra? Hva vil vi endre?</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e7e1dd554_0_9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e7e1dd554_0_9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Henvisningen kommer alltid med en gang en lånt tanke er slutt, selv om det skulle være midt i en setning.</a:t>
            </a:r>
            <a:endParaRPr/>
          </a:p>
          <a:p>
            <a:pPr marL="0" lvl="0" indent="0" algn="l" rtl="0">
              <a:spcBef>
                <a:spcPts val="0"/>
              </a:spcBef>
              <a:spcAft>
                <a:spcPts val="0"/>
              </a:spcAft>
              <a:buNone/>
            </a:pPr>
            <a:endParaRPr/>
          </a:p>
          <a:p>
            <a:pPr marL="0" lvl="0" indent="0" algn="l" rtl="0">
              <a:spcBef>
                <a:spcPts val="0"/>
              </a:spcBef>
              <a:spcAft>
                <a:spcPts val="0"/>
              </a:spcAft>
              <a:buNone/>
            </a:pPr>
            <a:r>
              <a:rPr lang="no"/>
              <a:t>Innførselsord vil si det første som står på hver kilde, det vi alfabetiserer etter. Det må være samsvar mellom henvisning og kildeliste for at det skal være lett å finne fram. Henvisningen skal alltid være så kort som mulig - og det gjør elevene ofte feil: de har behov for å vise hvor artikkelen er hentet fra, eller hva den heter i tillegg. Kan de i så fall få det fram på en annen måte? Hvordan kan de bruke kildebevissthet i egen tekst til å øke egen autoritet? Uten at det blir påtatt…</a:t>
            </a:r>
            <a:endParaRPr/>
          </a:p>
          <a:p>
            <a:pPr marL="0" lvl="0" indent="0" algn="l" rtl="0">
              <a:spcBef>
                <a:spcPts val="0"/>
              </a:spcBef>
              <a:spcAft>
                <a:spcPts val="0"/>
              </a:spcAft>
              <a:buNone/>
            </a:pPr>
            <a:endParaRPr/>
          </a:p>
          <a:p>
            <a:pPr marL="0" lvl="0" indent="0" algn="l" rtl="0">
              <a:spcBef>
                <a:spcPts val="0"/>
              </a:spcBef>
              <a:spcAft>
                <a:spcPts val="0"/>
              </a:spcAft>
              <a:buNone/>
            </a:pPr>
            <a:r>
              <a:rPr lang="no"/>
              <a:t>Kan man bake informasjonen inn i teksten for å få bedre tekstflyt? Som Hansen diskuterer i sin bok fra 2012 sitatsitatsitat (s.49)</a:t>
            </a:r>
            <a:endParaRPr/>
          </a:p>
          <a:p>
            <a:pPr marL="0" lvl="0" indent="0" algn="l" rtl="0">
              <a:spcBef>
                <a:spcPts val="0"/>
              </a:spcBef>
              <a:spcAft>
                <a:spcPts val="0"/>
              </a:spcAft>
              <a:buNone/>
            </a:pPr>
            <a:endParaRPr/>
          </a:p>
          <a:p>
            <a:pPr marL="0" lvl="0" indent="0" algn="l" rtl="0">
              <a:spcBef>
                <a:spcPts val="0"/>
              </a:spcBef>
              <a:spcAft>
                <a:spcPts val="0"/>
              </a:spcAft>
              <a:buNone/>
            </a:pPr>
            <a:r>
              <a:rPr lang="no"/>
              <a:t>Her kommer det ofte spørsmål om fotnoter. Jeg anbefaler å IKKE bruke fotnoter av følgende grunner:</a:t>
            </a:r>
            <a:endParaRPr/>
          </a:p>
          <a:p>
            <a:pPr marL="0" lvl="0" indent="0" algn="l" rtl="0">
              <a:spcBef>
                <a:spcPts val="0"/>
              </a:spcBef>
              <a:spcAft>
                <a:spcPts val="0"/>
              </a:spcAft>
              <a:buNone/>
            </a:pPr>
            <a:r>
              <a:rPr lang="no"/>
              <a:t>Det ødelegger leseflyten - det er mye enklere og mer effektivt å hoppe over en parentes enn å flytte blikket til nederst på siden</a:t>
            </a:r>
            <a:endParaRPr/>
          </a:p>
          <a:p>
            <a:pPr marL="0" lvl="0" indent="0" algn="l" rtl="0">
              <a:spcBef>
                <a:spcPts val="0"/>
              </a:spcBef>
              <a:spcAft>
                <a:spcPts val="0"/>
              </a:spcAft>
              <a:buNone/>
            </a:pPr>
            <a:r>
              <a:rPr lang="no">
                <a:solidFill>
                  <a:schemeClr val="dk1"/>
                </a:solidFill>
              </a:rPr>
              <a:t>Fotnoter brukes til andre ting, som tilleggsinformasjon, oversettelser e.l. Det er veldig irriterende å bruke tid på å finne ut hva som står i fotnoten, og så er det “bare” en henvisning.</a:t>
            </a:r>
            <a:endParaRPr>
              <a:solidFill>
                <a:schemeClr val="dk1"/>
              </a:solidFill>
            </a:endParaRPr>
          </a:p>
          <a:p>
            <a:pPr marL="0" lvl="0" indent="0" algn="l" rtl="0">
              <a:spcBef>
                <a:spcPts val="0"/>
              </a:spcBef>
              <a:spcAft>
                <a:spcPts val="0"/>
              </a:spcAft>
              <a:buClr>
                <a:schemeClr val="dk1"/>
              </a:buClr>
              <a:buSzPts val="1100"/>
              <a:buFont typeface="Arial"/>
              <a:buNone/>
            </a:pPr>
            <a:r>
              <a:rPr lang="no">
                <a:solidFill>
                  <a:schemeClr val="dk1"/>
                </a:solidFill>
              </a:rPr>
              <a:t>I mange referansesystemer og på flere universiteter diskuterer man om man skal ta bort muligheten til å sette henvisninger i fotnote.</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949b4089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949b4089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Det kan ofte være greit å vise til at dette med kildebruk er noe som vektlegges også til eksamen. For å få det til skikkelig, må man trene mye.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19fbf010f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19fbf010f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Gruppearbeid/plenum: Hvordan skal henvisningen se ut?</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e7e1dd554_0_8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e7e1dd554_0_8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Vi har tre sitattyper: Kort direkte, langt direkte og indirekte (parafrase)</a:t>
            </a:r>
            <a:endParaRPr/>
          </a:p>
          <a:p>
            <a:pPr marL="0" lvl="0" indent="0" algn="l" rtl="0">
              <a:spcBef>
                <a:spcPts val="0"/>
              </a:spcBef>
              <a:spcAft>
                <a:spcPts val="0"/>
              </a:spcAft>
              <a:buNone/>
            </a:pPr>
            <a:endParaRPr/>
          </a:p>
          <a:p>
            <a:pPr marL="0" lvl="0" indent="0" algn="l" rtl="0">
              <a:spcBef>
                <a:spcPts val="0"/>
              </a:spcBef>
              <a:spcAft>
                <a:spcPts val="0"/>
              </a:spcAft>
              <a:buNone/>
            </a:pPr>
            <a:r>
              <a:rPr lang="no"/>
              <a:t>Direkte sitat betyr nøyaktig avskrift. Ikke oversett (så sant det er et forståelig språk) eller korriger skrivefeil.</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9fbf010f8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9fbf010f8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Elevene kommenterer sitatbruk og henvisning.</a:t>
            </a:r>
            <a:endParaRPr/>
          </a:p>
          <a:p>
            <a:pPr marL="0" lvl="0" indent="0" algn="l" rtl="0">
              <a:spcBef>
                <a:spcPts val="0"/>
              </a:spcBef>
              <a:spcAft>
                <a:spcPts val="0"/>
              </a:spcAft>
              <a:buNone/>
            </a:pPr>
            <a:endParaRPr/>
          </a:p>
          <a:p>
            <a:pPr marL="0" lvl="0" indent="0" algn="l" rtl="0">
              <a:spcBef>
                <a:spcPts val="0"/>
              </a:spcBef>
              <a:spcAft>
                <a:spcPts val="0"/>
              </a:spcAft>
              <a:buNone/>
            </a:pPr>
            <a:r>
              <a:rPr lang="no"/>
              <a:t>Merk: Henvisningen skal stå FØR punktum her.</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e7e1dd554_0_8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e7e1dd554_0_8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e7e1dd554_0_8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e7e1dd554_0_8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Hvem ser sitatet?</a:t>
            </a:r>
            <a:endParaRPr/>
          </a:p>
          <a:p>
            <a:pPr marL="0" lvl="0" indent="0" algn="l" rtl="0">
              <a:spcBef>
                <a:spcPts val="0"/>
              </a:spcBef>
              <a:spcAft>
                <a:spcPts val="0"/>
              </a:spcAft>
              <a:buNone/>
            </a:pPr>
            <a:r>
              <a:rPr lang="no"/>
              <a:t>Når sitatet blir langt, er det vanskelig for leseren å huske at det er et sitat. Dette oppdages igjen når man kommer til henvisningen. Hvor begynte det? Det skal alltid være tydelig om det er elevens stemme eller lånte tanker.</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e1dd554_0_8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e7e1dd554_0_8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Dette er kanskje den viktigste sitattypen - og den vanskeligste.</a:t>
            </a:r>
            <a:endParaRPr/>
          </a:p>
          <a:p>
            <a:pPr marL="0" lvl="0" indent="0" algn="l" rtl="0">
              <a:spcBef>
                <a:spcPts val="0"/>
              </a:spcBef>
              <a:spcAft>
                <a:spcPts val="0"/>
              </a:spcAft>
              <a:buNone/>
            </a:pPr>
            <a:endParaRPr/>
          </a:p>
          <a:p>
            <a:pPr marL="0" lvl="0" indent="0" algn="l" rtl="0">
              <a:spcBef>
                <a:spcPts val="0"/>
              </a:spcBef>
              <a:spcAft>
                <a:spcPts val="0"/>
              </a:spcAft>
              <a:buNone/>
            </a:pPr>
            <a:r>
              <a:rPr lang="no"/>
              <a:t>Fordeler:</a:t>
            </a:r>
            <a:endParaRPr/>
          </a:p>
          <a:p>
            <a:pPr marL="0" lvl="0" indent="0" algn="l" rtl="0">
              <a:spcBef>
                <a:spcPts val="0"/>
              </a:spcBef>
              <a:spcAft>
                <a:spcPts val="0"/>
              </a:spcAft>
              <a:buNone/>
            </a:pPr>
            <a:r>
              <a:rPr lang="no"/>
              <a:t>Bedre tekstflyt</a:t>
            </a:r>
            <a:endParaRPr/>
          </a:p>
          <a:p>
            <a:pPr marL="0" lvl="0" indent="0" algn="l" rtl="0">
              <a:spcBef>
                <a:spcPts val="0"/>
              </a:spcBef>
              <a:spcAft>
                <a:spcPts val="0"/>
              </a:spcAft>
              <a:buNone/>
            </a:pPr>
            <a:r>
              <a:rPr lang="no"/>
              <a:t>Ved å skrive med egne ord, får man bedre fram at man har skjønt innholdet</a:t>
            </a:r>
            <a:endParaRPr/>
          </a:p>
          <a:p>
            <a:pPr marL="0" lvl="0" indent="0" algn="l" rtl="0">
              <a:spcBef>
                <a:spcPts val="0"/>
              </a:spcBef>
              <a:spcAft>
                <a:spcPts val="0"/>
              </a:spcAft>
              <a:buNone/>
            </a:pPr>
            <a:endParaRPr/>
          </a:p>
          <a:p>
            <a:pPr marL="0" lvl="0" indent="0" algn="l" rtl="0">
              <a:spcBef>
                <a:spcPts val="0"/>
              </a:spcBef>
              <a:spcAft>
                <a:spcPts val="0"/>
              </a:spcAft>
              <a:buNone/>
            </a:pPr>
            <a:r>
              <a:rPr lang="no"/>
              <a:t>Utfordringer:</a:t>
            </a:r>
            <a:endParaRPr/>
          </a:p>
          <a:p>
            <a:pPr marL="0" lvl="0" indent="0" algn="l" rtl="0">
              <a:spcBef>
                <a:spcPts val="0"/>
              </a:spcBef>
              <a:spcAft>
                <a:spcPts val="0"/>
              </a:spcAft>
              <a:buNone/>
            </a:pPr>
            <a:r>
              <a:rPr lang="no"/>
              <a:t>Å variere måten man innleder sitatene på</a:t>
            </a:r>
            <a:endParaRPr/>
          </a:p>
          <a:p>
            <a:pPr marL="0" lvl="0" indent="0" algn="l" rtl="0">
              <a:spcBef>
                <a:spcPts val="0"/>
              </a:spcBef>
              <a:spcAft>
                <a:spcPts val="0"/>
              </a:spcAft>
              <a:buNone/>
            </a:pPr>
            <a:r>
              <a:rPr lang="no"/>
              <a:t>Å unngå at språket i originalen farger egne formuleringer for mye - ødelegger tekstflyten</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e1dd554_0_10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e7e1dd554_0_10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Elevene kommenterer.</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e7e1dd554_0_10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e7e1dd554_0_10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De siste fire bildene er ment som eksempler på slikt man ofte får spørsmål om, men ikke alltid.</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e7e1dd554_0_9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e7e1dd554_0_9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e7e1dd554_0_9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e7e1dd554_0_9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e7e1dd554_0_8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e7e1dd554_0_8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Mange elever er redde for å bli tatt for plagiat, og for mange blir vinklingen: Hvor mye kan jeg plagiere uten å bli tatt? Vi prøver å få dem over til å tenke: Hvordan kan jeg heve kvaliteten på eget arbeid? Hvordan kan jeg øke min egen autoritet ved å låne andres autoritet? Hvor mye trenger jeg egentlig å låne?</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e7e1dd554_0_9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e7e1dd554_0_9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9fbf010f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19fbf010f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Før dette bildet får elevene se </a:t>
            </a:r>
            <a:r>
              <a:rPr lang="no" u="sng">
                <a:solidFill>
                  <a:schemeClr val="hlink"/>
                </a:solidFill>
                <a:hlinkClick r:id="rId3"/>
              </a:rPr>
              <a:t>eksempelteksten</a:t>
            </a:r>
            <a:r>
              <a:rPr lang="no"/>
              <a:t> </a:t>
            </a:r>
            <a:r>
              <a:rPr lang="no">
                <a:solidFill>
                  <a:schemeClr val="dk1"/>
                </a:solidFill>
              </a:rPr>
              <a:t>(se ev eget vedlegg)</a:t>
            </a:r>
            <a:r>
              <a:rPr lang="no"/>
              <a:t>. I dette tilfellet er teksten hentet fra norsk Vg2. Teksten er velformulert og har kildeliste. La elevene kommentere hva de synes om teksten, hvilke tanker gjør de seg.</a:t>
            </a:r>
            <a:endParaRPr/>
          </a:p>
          <a:p>
            <a:pPr marL="0" lvl="0" indent="0" algn="l" rtl="0">
              <a:spcBef>
                <a:spcPts val="0"/>
              </a:spcBef>
              <a:spcAft>
                <a:spcPts val="0"/>
              </a:spcAft>
              <a:buNone/>
            </a:pPr>
            <a:endParaRPr/>
          </a:p>
          <a:p>
            <a:pPr marL="0" lvl="0" indent="0" algn="l" rtl="0">
              <a:spcBef>
                <a:spcPts val="0"/>
              </a:spcBef>
              <a:spcAft>
                <a:spcPts val="0"/>
              </a:spcAft>
              <a:buNone/>
            </a:pPr>
            <a:r>
              <a:rPr lang="no"/>
              <a:t>Deretter plukkes teksten fra hverandre, begynn med å snakke om at det er meningsløst å ha en kildeliste hvis du ikke viser til kildene i teksten. Hvorfor? Det skal alltid være tydelig hvilken stemme som kommer til orde. Uten henvisninger blir teksten full av plagiat.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e7e1dd554_0_7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e7e1dd554_0_7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Æres den som æres bør. Låne autoritet og troverdighet. Det å reflektere rundt og bygge videre på andres tanker er en styrke. Det handler ikke bare om å bruke kilder, men også hvordan du bruker dem.</a:t>
            </a:r>
            <a:endParaRPr/>
          </a:p>
          <a:p>
            <a:pPr marL="0" lvl="0" indent="0" algn="l" rtl="0">
              <a:spcBef>
                <a:spcPts val="0"/>
              </a:spcBef>
              <a:spcAft>
                <a:spcPts val="0"/>
              </a:spcAft>
              <a:buNone/>
            </a:pPr>
            <a:r>
              <a:rPr lang="no"/>
              <a:t>Hva er egentlig allmennkunnskap? Kan samme informasjon kategoriseres forskjellig alt etter fag og nivå?</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9fbf010f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9fbf010f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o"/>
              <a:t>Elevene får hele </a:t>
            </a:r>
            <a:r>
              <a:rPr lang="no" u="sng">
                <a:solidFill>
                  <a:schemeClr val="hlink"/>
                </a:solidFill>
                <a:hlinkClick r:id="rId3"/>
              </a:rPr>
              <a:t>eksempelteksten </a:t>
            </a:r>
            <a:r>
              <a:rPr lang="no"/>
              <a:t>(se ev eget vedlegg), men gruppene får tildelt ulike avsnitt. Deretter går man gjennom setning for setning og diskuterer hvor kildene burde vært.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9fbf010f8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9fbf010f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9fbf010f8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9fbf010f8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9fbf010f8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9fbf010f8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3"/>
        <p:cNvGrpSpPr/>
        <p:nvPr/>
      </p:nvGrpSpPr>
      <p:grpSpPr>
        <a:xfrm>
          <a:off x="0" y="0"/>
          <a:ext cx="0" cy="0"/>
          <a:chOff x="0" y="0"/>
          <a:chExt cx="0" cy="0"/>
        </a:xfrm>
      </p:grpSpPr>
      <p:sp>
        <p:nvSpPr>
          <p:cNvPr id="54" name="Google Shape;54;p14"/>
          <p:cNvSpPr txBox="1">
            <a:spLocks noGrp="1"/>
          </p:cNvSpPr>
          <p:nvPr>
            <p:ph type="ctrTitle"/>
          </p:nvPr>
        </p:nvSpPr>
        <p:spPr>
          <a:xfrm>
            <a:off x="685800" y="1583342"/>
            <a:ext cx="7772400" cy="11598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
        <p:nvSpPr>
          <p:cNvPr id="55" name="Google Shape;55;p14"/>
          <p:cNvSpPr txBox="1">
            <a:spLocks noGrp="1"/>
          </p:cNvSpPr>
          <p:nvPr>
            <p:ph type="subTitle" idx="1"/>
          </p:nvPr>
        </p:nvSpPr>
        <p:spPr>
          <a:xfrm>
            <a:off x="685800" y="2840053"/>
            <a:ext cx="7772400" cy="7848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6"/>
        <p:cNvGrpSpPr/>
        <p:nvPr/>
      </p:nvGrpSpPr>
      <p:grpSpPr>
        <a:xfrm>
          <a:off x="0" y="0"/>
          <a:ext cx="0" cy="0"/>
          <a:chOff x="0" y="0"/>
          <a:chExt cx="0" cy="0"/>
        </a:xfrm>
      </p:grpSpPr>
      <p:sp>
        <p:nvSpPr>
          <p:cNvPr id="57" name="Google Shape;57;p15"/>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58" name="Google Shape;58;p15"/>
          <p:cNvSpPr txBox="1">
            <a:spLocks noGrp="1"/>
          </p:cNvSpPr>
          <p:nvPr>
            <p:ph type="body" idx="1"/>
          </p:nvPr>
        </p:nvSpPr>
        <p:spPr>
          <a:xfrm>
            <a:off x="457200" y="1200150"/>
            <a:ext cx="8229600" cy="3725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9"/>
        <p:cNvGrpSpPr/>
        <p:nvPr/>
      </p:nvGrpSpPr>
      <p:grpSpPr>
        <a:xfrm>
          <a:off x="0" y="0"/>
          <a:ext cx="0" cy="0"/>
          <a:chOff x="0" y="0"/>
          <a:chExt cx="0" cy="0"/>
        </a:xfrm>
      </p:grpSpPr>
      <p:sp>
        <p:nvSpPr>
          <p:cNvPr id="60" name="Google Shape;60;p16"/>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61" name="Google Shape;61;p16"/>
          <p:cNvSpPr txBox="1">
            <a:spLocks noGrp="1"/>
          </p:cNvSpPr>
          <p:nvPr>
            <p:ph type="body" idx="1"/>
          </p:nvPr>
        </p:nvSpPr>
        <p:spPr>
          <a:xfrm>
            <a:off x="457200" y="1200150"/>
            <a:ext cx="3994500" cy="3725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62" name="Google Shape;62;p16"/>
          <p:cNvSpPr txBox="1">
            <a:spLocks noGrp="1"/>
          </p:cNvSpPr>
          <p:nvPr>
            <p:ph type="body" idx="2"/>
          </p:nvPr>
        </p:nvSpPr>
        <p:spPr>
          <a:xfrm>
            <a:off x="4692274" y="1200150"/>
            <a:ext cx="3994500" cy="3725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5"/>
        <p:cNvGrpSpPr/>
        <p:nvPr/>
      </p:nvGrpSpPr>
      <p:grpSpPr>
        <a:xfrm>
          <a:off x="0" y="0"/>
          <a:ext cx="0" cy="0"/>
          <a:chOff x="0" y="0"/>
          <a:chExt cx="0" cy="0"/>
        </a:xfrm>
      </p:grpSpPr>
      <p:sp>
        <p:nvSpPr>
          <p:cNvPr id="66" name="Google Shape;66;p18"/>
          <p:cNvSpPr txBox="1">
            <a:spLocks noGrp="1"/>
          </p:cNvSpPr>
          <p:nvPr>
            <p:ph type="body" idx="1"/>
          </p:nvPr>
        </p:nvSpPr>
        <p:spPr>
          <a:xfrm>
            <a:off x="457200" y="4406309"/>
            <a:ext cx="8229600" cy="5196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36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o"/>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457200" y="1200150"/>
            <a:ext cx="8229600" cy="3725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chemeClr val="dk1"/>
              </a:buClr>
              <a:buSzPts val="3000"/>
              <a:buFont typeface="Arial"/>
              <a:buChar char="●"/>
              <a:defRPr sz="3000" b="0" i="0" u="none" strike="noStrike" cap="none">
                <a:solidFill>
                  <a:schemeClr val="dk1"/>
                </a:solidFill>
                <a:latin typeface="Arial"/>
                <a:ea typeface="Arial"/>
                <a:cs typeface="Arial"/>
                <a:sym typeface="Arial"/>
              </a:defRPr>
            </a:lvl1pPr>
            <a:lvl2pPr marL="914400" lvl="1"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lvl="2"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lvl="3"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lvl="4"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lvl="5"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lvl="6"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lvl="7"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lvl="8"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nl.no/Barack_Obama"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hyperlink" Target="http://www.vg.no/nyheter/innenriks/artikkel.php?artid=540667"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nl.no/Barack_Obama"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hyperlink" Target="http://www.vg.no/nyheter/innenriks/artikkel.php?artid=540667"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snl.no/renessansen/kunst"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hyperlink" Target="https://snl.no/bl%C3%A5tt" TargetMode="External"/><Relationship Id="rId4" Type="http://schemas.openxmlformats.org/officeDocument/2006/relationships/hyperlink" Target="https://snl.no/Madonna/fremstillinger_i_kunsten"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snl.no/renessansen/kunst"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hyperlink" Target="https://snl.no/bl%C3%A5tt" TargetMode="External"/><Relationship Id="rId4" Type="http://schemas.openxmlformats.org/officeDocument/2006/relationships/hyperlink" Target="https://snl.no/Madonna/fremstillinger_i_kunsten"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8" Type="http://schemas.openxmlformats.org/officeDocument/2006/relationships/hyperlink" Target="http://school.eb.co.uk/eb/article-9057548" TargetMode="External"/><Relationship Id="rId3" Type="http://schemas.openxmlformats.org/officeDocument/2006/relationships/hyperlink" Target="http://www.nb.no/nbsok/nb/a26f5997746096cfdc3b9288b792e788?index=0#3" TargetMode="External"/><Relationship Id="rId7" Type="http://schemas.openxmlformats.org/officeDocument/2006/relationships/hyperlink" Target="http://snl.no/Barack_Obama" TargetMode="External"/><Relationship Id="rId2" Type="http://schemas.openxmlformats.org/officeDocument/2006/relationships/notesSlide" Target="../notesSlides/notesSlide29.xml"/><Relationship Id="rId1" Type="http://schemas.openxmlformats.org/officeDocument/2006/relationships/slideLayout" Target="../slideLayouts/slideLayout13.xml"/><Relationship Id="rId6" Type="http://schemas.openxmlformats.org/officeDocument/2006/relationships/hyperlink" Target="http://no.wikipedia.org/wiki/Fil:Mona_Lisa,_by_Leonardo_da_Vinci,_from_C2RMF_retouched.jpg" TargetMode="External"/><Relationship Id="rId5" Type="http://schemas.openxmlformats.org/officeDocument/2006/relationships/hyperlink" Target="http://www.flickr.com/photos/95572727@N00/4000397560" TargetMode="External"/><Relationship Id="rId4" Type="http://schemas.openxmlformats.org/officeDocument/2006/relationships/hyperlink" Target="https://bora.uib.no/bitstream/handle/1956/5892/94845361.pdf?sequence=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71"/>
        <p:cNvGrpSpPr/>
        <p:nvPr/>
      </p:nvGrpSpPr>
      <p:grpSpPr>
        <a:xfrm>
          <a:off x="0" y="0"/>
          <a:ext cx="0" cy="0"/>
          <a:chOff x="0" y="0"/>
          <a:chExt cx="0" cy="0"/>
        </a:xfrm>
      </p:grpSpPr>
      <p:sp>
        <p:nvSpPr>
          <p:cNvPr id="72" name="Google Shape;72;p20"/>
          <p:cNvSpPr txBox="1">
            <a:spLocks noGrp="1"/>
          </p:cNvSpPr>
          <p:nvPr>
            <p:ph type="ctrTitle"/>
          </p:nvPr>
        </p:nvSpPr>
        <p:spPr>
          <a:xfrm>
            <a:off x="264411" y="11395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no" dirty="0"/>
              <a:t>Informasjonskompetanse</a:t>
            </a:r>
            <a:endParaRPr dirty="0"/>
          </a:p>
        </p:txBody>
      </p:sp>
      <p:sp>
        <p:nvSpPr>
          <p:cNvPr id="73" name="Google Shape;73;p20"/>
          <p:cNvSpPr txBox="1">
            <a:spLocks noGrp="1"/>
          </p:cNvSpPr>
          <p:nvPr>
            <p:ph type="subTitle" idx="1"/>
          </p:nvPr>
        </p:nvSpPr>
        <p:spPr>
          <a:xfrm>
            <a:off x="311700" y="2313863"/>
            <a:ext cx="8520600" cy="1305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no" dirty="0"/>
              <a:t>Hvor skal kilden være?</a:t>
            </a:r>
            <a:endParaRPr dirty="0"/>
          </a:p>
          <a:p>
            <a:pPr marL="0" lvl="0" indent="0" algn="ctr" rtl="0">
              <a:spcBef>
                <a:spcPts val="0"/>
              </a:spcBef>
              <a:spcAft>
                <a:spcPts val="0"/>
              </a:spcAft>
              <a:buNone/>
            </a:pPr>
            <a:r>
              <a:rPr lang="no" dirty="0"/>
              <a:t>Hvorfor og hvordan</a:t>
            </a:r>
            <a:endParaRPr dirty="0"/>
          </a:p>
        </p:txBody>
      </p:sp>
      <p:sp>
        <p:nvSpPr>
          <p:cNvPr id="2" name="TekstSylinder 1"/>
          <p:cNvSpPr txBox="1"/>
          <p:nvPr/>
        </p:nvSpPr>
        <p:spPr>
          <a:xfrm>
            <a:off x="504497" y="4493172"/>
            <a:ext cx="7380547" cy="307777"/>
          </a:xfrm>
          <a:prstGeom prst="rect">
            <a:avLst/>
          </a:prstGeom>
          <a:noFill/>
        </p:spPr>
        <p:txBody>
          <a:bodyPr wrap="none" rtlCol="0">
            <a:spAutoFit/>
          </a:bodyPr>
          <a:lstStyle/>
          <a:p>
            <a:r>
              <a:rPr lang="nb-NO" dirty="0" smtClean="0"/>
              <a:t>Laget av: Christiane </a:t>
            </a:r>
            <a:r>
              <a:rPr lang="nb-NO"/>
              <a:t>Elisabeth </a:t>
            </a:r>
            <a:r>
              <a:rPr lang="nb-NO" smtClean="0"/>
              <a:t>Osestad-Schiz, skolebibliotekar på </a:t>
            </a:r>
            <a:r>
              <a:rPr lang="nb-NO" dirty="0" smtClean="0"/>
              <a:t>Stavanger katedralskole </a:t>
            </a:r>
            <a:endParaRPr lang="nb-N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9"/>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4</a:t>
            </a:r>
            <a:endParaRPr/>
          </a:p>
        </p:txBody>
      </p:sp>
      <p:sp>
        <p:nvSpPr>
          <p:cNvPr id="125" name="Google Shape;125;p29"/>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I overgangen fra middelalderen til renessansen gikk fremstillingen av Madonna fra å være stiv og majestetisk til å bli myk og menneskelig. Renessansens voksende frihet innenfor alle aspekter av livet men særlig innenfor kunst og kultur fikk tydelig utslag på billedkunsten. Den mer menneskelige tolkningen av Madonna kom av at det nå ble mer vanlig å bruke levende modeller i for å studere riktige menneskelige proporsjoner og perspektiv.</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30"/>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5</a:t>
            </a:r>
            <a:endParaRPr/>
          </a:p>
        </p:txBody>
      </p:sp>
      <p:sp>
        <p:nvSpPr>
          <p:cNvPr id="131" name="Google Shape;131;p30"/>
          <p:cNvSpPr txBox="1">
            <a:spLocks noGrp="1"/>
          </p:cNvSpPr>
          <p:nvPr>
            <p:ph type="body" idx="1"/>
          </p:nvPr>
        </p:nvSpPr>
        <p:spPr>
          <a:xfrm>
            <a:off x="457200" y="857250"/>
            <a:ext cx="8229600" cy="40686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Raphael Sanzios bilde ”Madonna med barn og bok” viser renessanse kunstnernes holdning til religionen. Nå var det ikke lenger bare ett fokus i bildet. En større vekt ble lagt på utformingen av lys og skygge, og perspektiv. I Raphaels bilde faller lyser på ansiktene og kroppene til Madonna og barnet, teknikken som ble brukt ligner på maleteknikken </a:t>
            </a:r>
            <a:r>
              <a:rPr lang="no" sz="1800" i="1">
                <a:latin typeface="Times New Roman"/>
                <a:ea typeface="Times New Roman"/>
                <a:cs typeface="Times New Roman"/>
                <a:sym typeface="Times New Roman"/>
              </a:rPr>
              <a:t>chiaroscuro</a:t>
            </a:r>
            <a:r>
              <a:rPr lang="no" sz="1800">
                <a:latin typeface="Times New Roman"/>
                <a:ea typeface="Times New Roman"/>
                <a:cs typeface="Times New Roman"/>
                <a:sym typeface="Times New Roman"/>
              </a:rPr>
              <a:t> som hadde sin oppblomstring i barokken. Lyset viser kontrastene mellom klærne og ansiktene, lyset faller på ansiktene. Lyste symboliserer viten og uskyldighet. En følelsesmessig tolkning av lyset i bildet er; lyset fremstilles som en åpenbaring av gud, og er med på å styrke kontrastene i bildet. Madonna holder en bok med bokstaver. Bildet er malt mellom 1502-1503 og det er derfor mulig å si at det er en bok trykket på en trykkpresse oppfunnet av Gutenberg.</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1"/>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6</a:t>
            </a:r>
            <a:endParaRPr/>
          </a:p>
        </p:txBody>
      </p:sp>
      <p:sp>
        <p:nvSpPr>
          <p:cNvPr id="137" name="Google Shape;137;p31"/>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Kunsten i Renessansen og Middelalderen har store forskjeller men den største er forskjellen er bruken av lys og skygge. Det er over 300 år mellom bildene så malerstilen vil ha store forskjeller men både Berlinghiero og Raphael formidler gudommelig herlighet på hver sin måte utfra tidsepoken.</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41"/>
        <p:cNvGrpSpPr/>
        <p:nvPr/>
      </p:nvGrpSpPr>
      <p:grpSpPr>
        <a:xfrm>
          <a:off x="0" y="0"/>
          <a:ext cx="0" cy="0"/>
          <a:chOff x="0" y="0"/>
          <a:chExt cx="0" cy="0"/>
        </a:xfrm>
      </p:grpSpPr>
      <p:sp>
        <p:nvSpPr>
          <p:cNvPr id="142" name="Google Shape;142;p32"/>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no" sz="3000"/>
              <a:t>Så var det praktisk bruk:</a:t>
            </a:r>
            <a:endParaRPr sz="3000"/>
          </a:p>
          <a:p>
            <a:pPr marL="0" lvl="0" indent="0" algn="l" rtl="0">
              <a:spcBef>
                <a:spcPts val="0"/>
              </a:spcBef>
              <a:spcAft>
                <a:spcPts val="0"/>
              </a:spcAft>
              <a:buNone/>
            </a:pPr>
            <a:r>
              <a:rPr lang="no" sz="3000"/>
              <a:t>Én operasjon - tre ledd</a:t>
            </a:r>
            <a:endParaRPr sz="3000"/>
          </a:p>
        </p:txBody>
      </p:sp>
      <p:sp>
        <p:nvSpPr>
          <p:cNvPr id="143" name="Google Shape;143;p32"/>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endParaRPr/>
          </a:p>
          <a:p>
            <a:pPr marL="457200" lvl="0" indent="-419100" algn="l" rtl="0">
              <a:spcBef>
                <a:spcPts val="600"/>
              </a:spcBef>
              <a:spcAft>
                <a:spcPts val="0"/>
              </a:spcAft>
              <a:buSzPts val="3000"/>
              <a:buChar char="●"/>
            </a:pPr>
            <a:r>
              <a:rPr lang="no"/>
              <a:t>Sitat</a:t>
            </a:r>
            <a:endParaRPr/>
          </a:p>
          <a:p>
            <a:pPr marL="457200" lvl="0" indent="-419100" algn="l" rtl="0">
              <a:spcBef>
                <a:spcPts val="0"/>
              </a:spcBef>
              <a:spcAft>
                <a:spcPts val="0"/>
              </a:spcAft>
              <a:buSzPts val="3000"/>
              <a:buChar char="●"/>
            </a:pPr>
            <a:r>
              <a:rPr lang="no"/>
              <a:t>Henvisning</a:t>
            </a:r>
            <a:endParaRPr/>
          </a:p>
          <a:p>
            <a:pPr marL="457200" lvl="0" indent="-419100" algn="l" rtl="0">
              <a:spcBef>
                <a:spcPts val="0"/>
              </a:spcBef>
              <a:spcAft>
                <a:spcPts val="0"/>
              </a:spcAft>
              <a:buSzPts val="3000"/>
              <a:buChar char="●"/>
            </a:pPr>
            <a:r>
              <a:rPr lang="no"/>
              <a:t>Kildeliste</a:t>
            </a:r>
            <a:endParaRPr/>
          </a:p>
        </p:txBody>
      </p:sp>
      <p:sp>
        <p:nvSpPr>
          <p:cNvPr id="144" name="Google Shape;144;p32"/>
          <p:cNvSpPr txBox="1"/>
          <p:nvPr/>
        </p:nvSpPr>
        <p:spPr>
          <a:xfrm>
            <a:off x="4617225" y="1792350"/>
            <a:ext cx="2899500" cy="1558800"/>
          </a:xfrm>
          <a:prstGeom prst="rect">
            <a:avLst/>
          </a:prstGeom>
          <a:noFill/>
          <a:ln>
            <a:noFill/>
          </a:ln>
        </p:spPr>
        <p:txBody>
          <a:bodyPr spcFirstLastPara="1" wrap="square" lIns="91425" tIns="91425" rIns="91425" bIns="91425" anchor="t" anchorCtr="0">
            <a:noAutofit/>
          </a:bodyPr>
          <a:lstStyle/>
          <a:p>
            <a:pPr marL="457200" lvl="0" indent="-419100" algn="l" rtl="0">
              <a:spcBef>
                <a:spcPts val="0"/>
              </a:spcBef>
              <a:spcAft>
                <a:spcPts val="0"/>
              </a:spcAft>
              <a:buSzPts val="3000"/>
              <a:buChar char="●"/>
            </a:pPr>
            <a:r>
              <a:rPr lang="no" sz="3000"/>
              <a:t>Kildeliste</a:t>
            </a:r>
            <a:endParaRPr sz="3000"/>
          </a:p>
          <a:p>
            <a:pPr marL="457200" lvl="0" indent="-419100" algn="l" rtl="0">
              <a:spcBef>
                <a:spcPts val="0"/>
              </a:spcBef>
              <a:spcAft>
                <a:spcPts val="0"/>
              </a:spcAft>
              <a:buSzPts val="3000"/>
              <a:buChar char="●"/>
            </a:pPr>
            <a:r>
              <a:rPr lang="no" sz="3000"/>
              <a:t>Henvisning</a:t>
            </a:r>
            <a:endParaRPr sz="3000"/>
          </a:p>
          <a:p>
            <a:pPr marL="457200" lvl="0" indent="-419100" algn="l" rtl="0">
              <a:spcBef>
                <a:spcPts val="0"/>
              </a:spcBef>
              <a:spcAft>
                <a:spcPts val="0"/>
              </a:spcAft>
              <a:buSzPts val="3000"/>
              <a:buChar char="●"/>
            </a:pPr>
            <a:r>
              <a:rPr lang="no" sz="3000"/>
              <a:t>Sitat</a:t>
            </a:r>
            <a:endParaRPr sz="3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48"/>
        <p:cNvGrpSpPr/>
        <p:nvPr/>
      </p:nvGrpSpPr>
      <p:grpSpPr>
        <a:xfrm>
          <a:off x="0" y="0"/>
          <a:ext cx="0" cy="0"/>
          <a:chOff x="0" y="0"/>
          <a:chExt cx="0" cy="0"/>
        </a:xfrm>
      </p:grpSpPr>
      <p:pic>
        <p:nvPicPr>
          <p:cNvPr id="149" name="Google Shape;149;p33"/>
          <p:cNvPicPr preferRelativeResize="0"/>
          <p:nvPr/>
        </p:nvPicPr>
        <p:blipFill>
          <a:blip r:embed="rId3">
            <a:alphaModFix/>
          </a:blip>
          <a:stretch>
            <a:fillRect/>
          </a:stretch>
        </p:blipFill>
        <p:spPr>
          <a:xfrm>
            <a:off x="1143000" y="-56634"/>
            <a:ext cx="6858001" cy="511771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53"/>
        <p:cNvGrpSpPr/>
        <p:nvPr/>
      </p:nvGrpSpPr>
      <p:grpSpPr>
        <a:xfrm>
          <a:off x="0" y="0"/>
          <a:ext cx="0" cy="0"/>
          <a:chOff x="0" y="0"/>
          <a:chExt cx="0" cy="0"/>
        </a:xfrm>
      </p:grpSpPr>
      <p:sp>
        <p:nvSpPr>
          <p:cNvPr id="154" name="Google Shape;154;p34"/>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sz="3000"/>
              <a:t>Kildeliste / Litteraturliste</a:t>
            </a:r>
            <a:endParaRPr sz="3000"/>
          </a:p>
        </p:txBody>
      </p:sp>
      <p:sp>
        <p:nvSpPr>
          <p:cNvPr id="155" name="Google Shape;155;p34"/>
          <p:cNvSpPr txBox="1">
            <a:spLocks noGrp="1"/>
          </p:cNvSpPr>
          <p:nvPr>
            <p:ph type="body" idx="1"/>
          </p:nvPr>
        </p:nvSpPr>
        <p:spPr>
          <a:xfrm>
            <a:off x="457200" y="1063375"/>
            <a:ext cx="8229600" cy="37257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SzPts val="2400"/>
              <a:buChar char="●"/>
            </a:pPr>
            <a:r>
              <a:rPr lang="no" sz="2400"/>
              <a:t>Kommer helt til slutt</a:t>
            </a:r>
            <a:endParaRPr sz="2400"/>
          </a:p>
          <a:p>
            <a:pPr marL="457200" lvl="0" indent="-381000" algn="l" rtl="0">
              <a:spcBef>
                <a:spcPts val="0"/>
              </a:spcBef>
              <a:spcAft>
                <a:spcPts val="0"/>
              </a:spcAft>
              <a:buSzPts val="2400"/>
              <a:buChar char="●"/>
            </a:pPr>
            <a:r>
              <a:rPr lang="no" sz="2400"/>
              <a:t>Alfabetisk</a:t>
            </a:r>
            <a:endParaRPr sz="2400"/>
          </a:p>
          <a:p>
            <a:pPr marL="457200" lvl="0" indent="-381000" algn="l" rtl="0">
              <a:spcBef>
                <a:spcPts val="0"/>
              </a:spcBef>
              <a:spcAft>
                <a:spcPts val="0"/>
              </a:spcAft>
              <a:buSzPts val="2400"/>
              <a:buChar char="●"/>
            </a:pPr>
            <a:r>
              <a:rPr lang="no" sz="2400"/>
              <a:t>Alle kilder i én liste</a:t>
            </a:r>
            <a:endParaRPr sz="2400"/>
          </a:p>
        </p:txBody>
      </p:sp>
      <p:sp>
        <p:nvSpPr>
          <p:cNvPr id="156" name="Google Shape;156;p34"/>
          <p:cNvSpPr txBox="1"/>
          <p:nvPr/>
        </p:nvSpPr>
        <p:spPr>
          <a:xfrm>
            <a:off x="1578825" y="2296075"/>
            <a:ext cx="6249600" cy="2847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no">
                <a:solidFill>
                  <a:schemeClr val="dk1"/>
                </a:solidFill>
              </a:rPr>
              <a:t>“Barack Obama” (22.01.2013). I: </a:t>
            </a:r>
            <a:r>
              <a:rPr lang="no" i="1">
                <a:solidFill>
                  <a:schemeClr val="dk1"/>
                </a:solidFill>
              </a:rPr>
              <a:t>Store norske leksikon</a:t>
            </a:r>
            <a:r>
              <a:rPr lang="no">
                <a:solidFill>
                  <a:schemeClr val="dk1"/>
                </a:solidFill>
              </a:rPr>
              <a:t>. Lokalisert</a:t>
            </a:r>
            <a:endParaRPr>
              <a:solidFill>
                <a:schemeClr val="dk1"/>
              </a:solidFill>
            </a:endParaRPr>
          </a:p>
          <a:p>
            <a:pPr marL="0" lvl="0" indent="457200" algn="l" rtl="0">
              <a:lnSpc>
                <a:spcPct val="115000"/>
              </a:lnSpc>
              <a:spcBef>
                <a:spcPts val="0"/>
              </a:spcBef>
              <a:spcAft>
                <a:spcPts val="0"/>
              </a:spcAft>
              <a:buClr>
                <a:schemeClr val="dk1"/>
              </a:buClr>
              <a:buSzPts val="1100"/>
              <a:buFont typeface="Arial"/>
              <a:buNone/>
            </a:pPr>
            <a:r>
              <a:rPr lang="no">
                <a:solidFill>
                  <a:schemeClr val="dk1"/>
                </a:solidFill>
              </a:rPr>
              <a:t>03.04.14 på Internett: </a:t>
            </a:r>
            <a:r>
              <a:rPr lang="no" u="sng">
                <a:solidFill>
                  <a:schemeClr val="hlink"/>
                </a:solidFill>
                <a:hlinkClick r:id="rId3"/>
              </a:rPr>
              <a:t>http://snl.no/Barack_Obama</a:t>
            </a:r>
            <a:endParaRPr/>
          </a:p>
          <a:p>
            <a:pPr marL="0" lvl="0" indent="0" algn="l" rtl="0">
              <a:spcBef>
                <a:spcPts val="600"/>
              </a:spcBef>
              <a:spcAft>
                <a:spcPts val="0"/>
              </a:spcAft>
              <a:buClr>
                <a:srgbClr val="000000"/>
              </a:buClr>
              <a:buSzPts val="1100"/>
              <a:buFont typeface="Arial"/>
              <a:buNone/>
            </a:pPr>
            <a:r>
              <a:rPr lang="no"/>
              <a:t>Erstad, O. (2005). </a:t>
            </a:r>
            <a:r>
              <a:rPr lang="no" i="1"/>
              <a:t>Digital kompetanse i skolen</a:t>
            </a:r>
            <a:r>
              <a:rPr lang="no"/>
              <a:t>. Oslo:</a:t>
            </a:r>
            <a:endParaRPr/>
          </a:p>
          <a:p>
            <a:pPr marL="0" lvl="0" indent="457200" algn="l" rtl="0">
              <a:lnSpc>
                <a:spcPct val="115000"/>
              </a:lnSpc>
              <a:spcBef>
                <a:spcPts val="0"/>
              </a:spcBef>
              <a:spcAft>
                <a:spcPts val="0"/>
              </a:spcAft>
              <a:buClr>
                <a:srgbClr val="000000"/>
              </a:buClr>
              <a:buSzPts val="1100"/>
              <a:buFont typeface="Arial"/>
              <a:buNone/>
            </a:pPr>
            <a:r>
              <a:rPr lang="no"/>
              <a:t>Universitetsforl.</a:t>
            </a:r>
            <a:br>
              <a:rPr lang="no"/>
            </a:br>
            <a:r>
              <a:rPr lang="no"/>
              <a:t>Fragell, G. (10.02.2009). Norge verst i nettmobbing. På: </a:t>
            </a:r>
            <a:r>
              <a:rPr lang="no" i="1"/>
              <a:t>Vg.nett</a:t>
            </a:r>
            <a:r>
              <a:rPr lang="no"/>
              <a:t>.</a:t>
            </a:r>
            <a:endParaRPr/>
          </a:p>
          <a:p>
            <a:pPr marL="0" lvl="0" indent="457200" algn="l" rtl="0">
              <a:lnSpc>
                <a:spcPct val="115000"/>
              </a:lnSpc>
              <a:spcBef>
                <a:spcPts val="0"/>
              </a:spcBef>
              <a:spcAft>
                <a:spcPts val="0"/>
              </a:spcAft>
              <a:buClr>
                <a:srgbClr val="000000"/>
              </a:buClr>
              <a:buSzPts val="1100"/>
              <a:buFont typeface="Arial"/>
              <a:buNone/>
            </a:pPr>
            <a:r>
              <a:rPr lang="no"/>
              <a:t>Oslo. Lokalisert 05.01.10 på internett:</a:t>
            </a:r>
            <a:endParaRPr/>
          </a:p>
          <a:p>
            <a:pPr marL="0" lvl="0" indent="457200" algn="l" rtl="0">
              <a:lnSpc>
                <a:spcPct val="115000"/>
              </a:lnSpc>
              <a:spcBef>
                <a:spcPts val="0"/>
              </a:spcBef>
              <a:spcAft>
                <a:spcPts val="0"/>
              </a:spcAft>
              <a:buClr>
                <a:srgbClr val="000000"/>
              </a:buClr>
              <a:buSzPts val="1100"/>
              <a:buFont typeface="Arial"/>
              <a:buNone/>
            </a:pPr>
            <a:r>
              <a:rPr lang="no" u="sng">
                <a:solidFill>
                  <a:srgbClr val="000099"/>
                </a:solidFill>
                <a:hlinkClick r:id="rId4"/>
              </a:rPr>
              <a:t>http://www.vg.no/nyheter/innenriks/artikkel.php?artid=540667</a:t>
            </a:r>
            <a:br>
              <a:rPr lang="no" u="sng">
                <a:solidFill>
                  <a:srgbClr val="000099"/>
                </a:solidFill>
                <a:hlinkClick r:id="rId4"/>
              </a:rPr>
            </a:br>
            <a:r>
              <a:rPr lang="no"/>
              <a:t>ITU. (2009). Skolens digitale tilstand. I: </a:t>
            </a:r>
            <a:r>
              <a:rPr lang="no" i="1"/>
              <a:t>ITU Monitor</a:t>
            </a:r>
            <a:r>
              <a:rPr lang="no"/>
              <a:t>.</a:t>
            </a:r>
            <a:endParaRPr/>
          </a:p>
          <a:p>
            <a:pPr marL="0" lvl="0" indent="457200" algn="l" rtl="0">
              <a:lnSpc>
                <a:spcPct val="115000"/>
              </a:lnSpc>
              <a:spcBef>
                <a:spcPts val="0"/>
              </a:spcBef>
              <a:spcAft>
                <a:spcPts val="0"/>
              </a:spcAft>
              <a:buClr>
                <a:srgbClr val="000000"/>
              </a:buClr>
              <a:buSzPts val="1100"/>
              <a:buFont typeface="Arial"/>
              <a:buNone/>
            </a:pPr>
            <a:r>
              <a:rPr lang="no"/>
              <a:t>Forsknings- og kompetansenettverk for IT i utdanningen</a:t>
            </a:r>
            <a:br>
              <a:rPr lang="no"/>
            </a:br>
            <a:r>
              <a:rPr lang="no"/>
              <a:t>Munkvold R. m.fl. (2008). </a:t>
            </a:r>
            <a:r>
              <a:rPr lang="no" i="1"/>
              <a:t>Nettbasert undervisning</a:t>
            </a:r>
            <a:r>
              <a:rPr lang="no"/>
              <a:t>.</a:t>
            </a:r>
            <a:endParaRPr/>
          </a:p>
          <a:p>
            <a:pPr marL="0" lvl="0" indent="457200" algn="l" rtl="0">
              <a:lnSpc>
                <a:spcPct val="115000"/>
              </a:lnSpc>
              <a:spcBef>
                <a:spcPts val="0"/>
              </a:spcBef>
              <a:spcAft>
                <a:spcPts val="0"/>
              </a:spcAft>
              <a:buClr>
                <a:srgbClr val="000000"/>
              </a:buClr>
              <a:buSzPts val="1100"/>
              <a:buFont typeface="Arial"/>
              <a:buNone/>
            </a:pPr>
            <a:r>
              <a:rPr lang="no"/>
              <a:t>Kristiansand: Høyskoleforl.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60"/>
        <p:cNvGrpSpPr/>
        <p:nvPr/>
      </p:nvGrpSpPr>
      <p:grpSpPr>
        <a:xfrm>
          <a:off x="0" y="0"/>
          <a:ext cx="0" cy="0"/>
          <a:chOff x="0" y="0"/>
          <a:chExt cx="0" cy="0"/>
        </a:xfrm>
      </p:grpSpPr>
      <p:sp>
        <p:nvSpPr>
          <p:cNvPr id="161" name="Google Shape;161;p35"/>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Hovedregel : Selvstendig verk</a:t>
            </a:r>
            <a:endParaRPr/>
          </a:p>
        </p:txBody>
      </p:sp>
      <p:sp>
        <p:nvSpPr>
          <p:cNvPr id="162" name="Google Shape;162;p35"/>
          <p:cNvSpPr txBox="1"/>
          <p:nvPr/>
        </p:nvSpPr>
        <p:spPr>
          <a:xfrm>
            <a:off x="457200" y="1250269"/>
            <a:ext cx="2836800" cy="218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400"/>
          </a:p>
          <a:p>
            <a:pPr marL="457200" lvl="0" indent="-381000" algn="l" rtl="0">
              <a:spcBef>
                <a:spcPts val="0"/>
              </a:spcBef>
              <a:spcAft>
                <a:spcPts val="0"/>
              </a:spcAft>
              <a:buSzPts val="2400"/>
              <a:buChar char="●"/>
            </a:pPr>
            <a:r>
              <a:rPr lang="no" sz="2400"/>
              <a:t>Forfatter</a:t>
            </a:r>
            <a:endParaRPr sz="2400"/>
          </a:p>
          <a:p>
            <a:pPr marL="457200" lvl="0" indent="-381000" algn="l" rtl="0">
              <a:spcBef>
                <a:spcPts val="0"/>
              </a:spcBef>
              <a:spcAft>
                <a:spcPts val="0"/>
              </a:spcAft>
              <a:buSzPts val="2400"/>
              <a:buChar char="●"/>
            </a:pPr>
            <a:r>
              <a:rPr lang="no" sz="2400"/>
              <a:t>År / dato</a:t>
            </a:r>
            <a:endParaRPr sz="2400"/>
          </a:p>
          <a:p>
            <a:pPr marL="457200" lvl="0" indent="-381000" algn="l" rtl="0">
              <a:spcBef>
                <a:spcPts val="0"/>
              </a:spcBef>
              <a:spcAft>
                <a:spcPts val="0"/>
              </a:spcAft>
              <a:buSzPts val="2400"/>
              <a:buChar char="●"/>
            </a:pPr>
            <a:r>
              <a:rPr lang="no" sz="2400"/>
              <a:t>Tittel i kursiv</a:t>
            </a:r>
            <a:endParaRPr sz="2400"/>
          </a:p>
          <a:p>
            <a:pPr marL="457200" lvl="0" indent="-381000" algn="l" rtl="0">
              <a:spcBef>
                <a:spcPts val="0"/>
              </a:spcBef>
              <a:spcAft>
                <a:spcPts val="0"/>
              </a:spcAft>
              <a:buSzPts val="2400"/>
              <a:buChar char="●"/>
            </a:pPr>
            <a:r>
              <a:rPr lang="no" sz="2400"/>
              <a:t>Utgivelsessted</a:t>
            </a:r>
            <a:endParaRPr sz="2400"/>
          </a:p>
          <a:p>
            <a:pPr marL="457200" lvl="0" indent="-381000" algn="l" rtl="0">
              <a:spcBef>
                <a:spcPts val="0"/>
              </a:spcBef>
              <a:spcAft>
                <a:spcPts val="0"/>
              </a:spcAft>
              <a:buSzPts val="2400"/>
              <a:buChar char="●"/>
            </a:pPr>
            <a:r>
              <a:rPr lang="no" sz="2400"/>
              <a:t>Forlag</a:t>
            </a:r>
            <a:endParaRPr sz="2400"/>
          </a:p>
        </p:txBody>
      </p:sp>
      <p:sp>
        <p:nvSpPr>
          <p:cNvPr id="163" name="Google Shape;163;p35"/>
          <p:cNvSpPr txBox="1"/>
          <p:nvPr/>
        </p:nvSpPr>
        <p:spPr>
          <a:xfrm>
            <a:off x="1700769" y="3620275"/>
            <a:ext cx="5633100" cy="45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2400"/>
              <a:t>Erstad, O. (2005). </a:t>
            </a:r>
            <a:r>
              <a:rPr lang="no" sz="2400" i="1"/>
              <a:t>Digital kompetanse i</a:t>
            </a:r>
            <a:endParaRPr sz="2400" i="1"/>
          </a:p>
        </p:txBody>
      </p:sp>
      <p:sp>
        <p:nvSpPr>
          <p:cNvPr id="164" name="Google Shape;164;p35"/>
          <p:cNvSpPr txBox="1"/>
          <p:nvPr/>
        </p:nvSpPr>
        <p:spPr>
          <a:xfrm>
            <a:off x="2500325" y="3986816"/>
            <a:ext cx="4555500" cy="4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2400" i="1"/>
              <a:t>skolen</a:t>
            </a:r>
            <a:r>
              <a:rPr lang="no" sz="2400"/>
              <a:t>. Oslo: Universitetsforl.</a:t>
            </a:r>
            <a:endParaRPr sz="2400"/>
          </a:p>
        </p:txBody>
      </p:sp>
      <p:sp>
        <p:nvSpPr>
          <p:cNvPr id="165" name="Google Shape;165;p35"/>
          <p:cNvSpPr txBox="1"/>
          <p:nvPr/>
        </p:nvSpPr>
        <p:spPr>
          <a:xfrm>
            <a:off x="4613112" y="1718944"/>
            <a:ext cx="4144200" cy="61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1800"/>
              <a:t>Selvstendig verk: Bok / CD / Bilde osv.</a:t>
            </a:r>
            <a:endParaRPr sz="1800"/>
          </a:p>
        </p:txBody>
      </p:sp>
      <p:sp>
        <p:nvSpPr>
          <p:cNvPr id="166" name="Google Shape;166;p35"/>
          <p:cNvSpPr/>
          <p:nvPr/>
        </p:nvSpPr>
        <p:spPr>
          <a:xfrm>
            <a:off x="6249500" y="1122450"/>
            <a:ext cx="378300" cy="629100"/>
          </a:xfrm>
          <a:prstGeom prst="downArrow">
            <a:avLst>
              <a:gd name="adj1" fmla="val 50000"/>
              <a:gd name="adj2" fmla="val 50000"/>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70"/>
        <p:cNvGrpSpPr/>
        <p:nvPr/>
      </p:nvGrpSpPr>
      <p:grpSpPr>
        <a:xfrm>
          <a:off x="0" y="0"/>
          <a:ext cx="0" cy="0"/>
          <a:chOff x="0" y="0"/>
          <a:chExt cx="0" cy="0"/>
        </a:xfrm>
      </p:grpSpPr>
      <p:sp>
        <p:nvSpPr>
          <p:cNvPr id="171" name="Google Shape;171;p36"/>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Del av verk: veldig ofte kilder fra nett</a:t>
            </a:r>
            <a:endParaRPr/>
          </a:p>
        </p:txBody>
      </p:sp>
      <p:sp>
        <p:nvSpPr>
          <p:cNvPr id="172" name="Google Shape;172;p36"/>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no" sz="1800"/>
              <a:t>“Barack Obama” (22.01.2013). I: </a:t>
            </a:r>
            <a:r>
              <a:rPr lang="no" sz="1800" i="1"/>
              <a:t>Store norske leksikon</a:t>
            </a:r>
            <a:r>
              <a:rPr lang="no" sz="1800"/>
              <a:t>. Lokalisert</a:t>
            </a:r>
            <a:endParaRPr sz="1800"/>
          </a:p>
          <a:p>
            <a:pPr marL="0" lvl="0" indent="457200" algn="l" rtl="0">
              <a:lnSpc>
                <a:spcPct val="115000"/>
              </a:lnSpc>
              <a:spcBef>
                <a:spcPts val="0"/>
              </a:spcBef>
              <a:spcAft>
                <a:spcPts val="0"/>
              </a:spcAft>
              <a:buNone/>
            </a:pPr>
            <a:r>
              <a:rPr lang="no" sz="1800"/>
              <a:t>03.04.14 på Internett: </a:t>
            </a:r>
            <a:r>
              <a:rPr lang="no" sz="1800" u="sng">
                <a:solidFill>
                  <a:schemeClr val="hlink"/>
                </a:solidFill>
                <a:hlinkClick r:id="rId3"/>
              </a:rPr>
              <a:t>http://snl.no/Barack_Obama</a:t>
            </a:r>
            <a:endParaRPr sz="1800">
              <a:solidFill>
                <a:srgbClr val="000000"/>
              </a:solidFill>
            </a:endParaRPr>
          </a:p>
          <a:p>
            <a:pPr marL="0" lvl="0" indent="0" algn="l" rtl="0">
              <a:spcBef>
                <a:spcPts val="600"/>
              </a:spcBef>
              <a:spcAft>
                <a:spcPts val="0"/>
              </a:spcAft>
              <a:buNone/>
            </a:pPr>
            <a:r>
              <a:rPr lang="no" sz="1800">
                <a:solidFill>
                  <a:srgbClr val="000000"/>
                </a:solidFill>
              </a:rPr>
              <a:t>Fragell, G. (10.02.09). “Norge verst i nettmobbing”. På: </a:t>
            </a:r>
            <a:r>
              <a:rPr lang="no" sz="1800" i="1">
                <a:solidFill>
                  <a:srgbClr val="000000"/>
                </a:solidFill>
              </a:rPr>
              <a:t>Vg</a:t>
            </a:r>
            <a:r>
              <a:rPr lang="no" sz="1800">
                <a:solidFill>
                  <a:srgbClr val="000000"/>
                </a:solidFill>
              </a:rPr>
              <a:t>.</a:t>
            </a:r>
            <a:endParaRPr sz="1800">
              <a:solidFill>
                <a:srgbClr val="000000"/>
              </a:solidFill>
            </a:endParaRPr>
          </a:p>
          <a:p>
            <a:pPr marL="0" lvl="0" indent="457200" algn="l" rtl="0">
              <a:lnSpc>
                <a:spcPct val="115000"/>
              </a:lnSpc>
              <a:spcBef>
                <a:spcPts val="0"/>
              </a:spcBef>
              <a:spcAft>
                <a:spcPts val="0"/>
              </a:spcAft>
              <a:buNone/>
            </a:pPr>
            <a:r>
              <a:rPr lang="no" sz="1800">
                <a:solidFill>
                  <a:srgbClr val="000000"/>
                </a:solidFill>
              </a:rPr>
              <a:t>Lokalisert 05.01.10 på Internett:</a:t>
            </a:r>
            <a:endParaRPr sz="1800">
              <a:solidFill>
                <a:srgbClr val="000000"/>
              </a:solidFill>
            </a:endParaRPr>
          </a:p>
          <a:p>
            <a:pPr marL="0" lvl="0" indent="457200" algn="l" rtl="0">
              <a:lnSpc>
                <a:spcPct val="115000"/>
              </a:lnSpc>
              <a:spcBef>
                <a:spcPts val="0"/>
              </a:spcBef>
              <a:spcAft>
                <a:spcPts val="0"/>
              </a:spcAft>
              <a:buNone/>
            </a:pPr>
            <a:r>
              <a:rPr lang="no" sz="1800" u="sng">
                <a:solidFill>
                  <a:srgbClr val="0000FF"/>
                </a:solidFill>
                <a:hlinkClick r:id="rId4"/>
              </a:rPr>
              <a:t>http://www.vg.no/nyheter/innenriks/artikkel.php?artid=540667</a:t>
            </a:r>
            <a:endParaRPr/>
          </a:p>
          <a:p>
            <a:pPr marL="0" lvl="0" indent="0" algn="l" rtl="0">
              <a:spcBef>
                <a:spcPts val="600"/>
              </a:spcBef>
              <a:spcAft>
                <a:spcPts val="0"/>
              </a:spcAft>
              <a:buNone/>
            </a:pPr>
            <a:r>
              <a:rPr lang="no" sz="1800"/>
              <a:t>Orvil, E. (1993). Annes bønn. S. 27 I: </a:t>
            </a:r>
            <a:r>
              <a:rPr lang="no" sz="1800" i="1"/>
              <a:t>Dikt for gutta : toer’n</a:t>
            </a:r>
            <a:r>
              <a:rPr lang="no" sz="1800"/>
              <a:t> / Erling G. </a:t>
            </a:r>
            <a:endParaRPr sz="1800"/>
          </a:p>
          <a:p>
            <a:pPr marL="0" lvl="0" indent="457200" algn="l" rtl="0">
              <a:spcBef>
                <a:spcPts val="600"/>
              </a:spcBef>
              <a:spcAft>
                <a:spcPts val="0"/>
              </a:spcAft>
              <a:buNone/>
            </a:pPr>
            <a:r>
              <a:rPr lang="no" sz="1800"/>
              <a:t>Kagge (red.). Oslo: Kagge forl. (1999)</a:t>
            </a:r>
            <a:endParaRPr sz="1800"/>
          </a:p>
          <a:p>
            <a:pPr marL="0" lvl="0" indent="0" algn="l" rtl="0">
              <a:spcBef>
                <a:spcPts val="600"/>
              </a:spcBef>
              <a:spcAft>
                <a:spcPts val="0"/>
              </a:spcAft>
              <a:buNone/>
            </a:pPr>
            <a:r>
              <a:rPr lang="no" sz="1800"/>
              <a:t>Ørstavik, H. og Langeland, N.R. (20.12.13). Guden utan andlet. ss.</a:t>
            </a:r>
            <a:endParaRPr sz="1800"/>
          </a:p>
          <a:p>
            <a:pPr marL="0" lvl="0" indent="457200" algn="l" rtl="0">
              <a:spcBef>
                <a:spcPts val="600"/>
              </a:spcBef>
              <a:spcAft>
                <a:spcPts val="0"/>
              </a:spcAft>
              <a:buNone/>
            </a:pPr>
            <a:r>
              <a:rPr lang="no" sz="1800"/>
              <a:t>32-33 I: </a:t>
            </a:r>
            <a:r>
              <a:rPr lang="no" sz="1800" i="1"/>
              <a:t>Morgenbladet </a:t>
            </a:r>
            <a:r>
              <a:rPr lang="no" sz="1800"/>
              <a:t>nr. 50</a:t>
            </a:r>
            <a:endParaRPr sz="1800">
              <a:uFill>
                <a:noFill/>
              </a:uFill>
              <a:hlinkClick r:id="rId4"/>
            </a:endParaRPr>
          </a:p>
          <a:p>
            <a:pPr marL="0" lvl="0" indent="0" algn="l" rtl="0">
              <a:lnSpc>
                <a:spcPct val="115000"/>
              </a:lnSpc>
              <a:spcBef>
                <a:spcPts val="0"/>
              </a:spcBef>
              <a:spcAft>
                <a:spcPts val="0"/>
              </a:spcAft>
              <a:buNone/>
            </a:pPr>
            <a:endParaRPr sz="2000">
              <a:solidFill>
                <a:srgbClr val="0000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7"/>
          <p:cNvSpPr txBox="1">
            <a:spLocks noGrp="1"/>
          </p:cNvSpPr>
          <p:nvPr>
            <p:ph type="body" idx="1"/>
          </p:nvPr>
        </p:nvSpPr>
        <p:spPr>
          <a:xfrm>
            <a:off x="457200" y="238300"/>
            <a:ext cx="8229600" cy="4687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Tschudi-Madsen, Stephan. (2016, 6. mai). Renessansen: kunst. I Store norske leksikon. Hentet 21. november 2016 fra</a:t>
            </a:r>
            <a:r>
              <a:rPr lang="no" sz="1800">
                <a:uFill>
                  <a:noFill/>
                </a:uFill>
                <a:latin typeface="Times New Roman"/>
                <a:ea typeface="Times New Roman"/>
                <a:cs typeface="Times New Roman"/>
                <a:sym typeface="Times New Roman"/>
                <a:hlinkClick r:id="rId3"/>
              </a:rPr>
              <a:t> </a:t>
            </a:r>
            <a:r>
              <a:rPr lang="no" sz="1800" u="sng">
                <a:solidFill>
                  <a:schemeClr val="hlink"/>
                </a:solidFill>
                <a:latin typeface="Times New Roman"/>
                <a:ea typeface="Times New Roman"/>
                <a:cs typeface="Times New Roman"/>
                <a:sym typeface="Times New Roman"/>
                <a:hlinkClick r:id="rId3"/>
              </a:rPr>
              <a:t>https://snl.no/renessansen%2Fkunst</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 </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Madonna: fremstillinger i kunsten. (2016, 16. februar). I Store norske leksikon. Hentet 21. november 2016 fra</a:t>
            </a:r>
            <a:r>
              <a:rPr lang="no" sz="1800">
                <a:uFill>
                  <a:noFill/>
                </a:uFill>
                <a:latin typeface="Times New Roman"/>
                <a:ea typeface="Times New Roman"/>
                <a:cs typeface="Times New Roman"/>
                <a:sym typeface="Times New Roman"/>
                <a:hlinkClick r:id="rId4"/>
              </a:rPr>
              <a:t> </a:t>
            </a:r>
            <a:r>
              <a:rPr lang="no" sz="1800" u="sng">
                <a:solidFill>
                  <a:schemeClr val="hlink"/>
                </a:solidFill>
                <a:latin typeface="Times New Roman"/>
                <a:ea typeface="Times New Roman"/>
                <a:cs typeface="Times New Roman"/>
                <a:sym typeface="Times New Roman"/>
                <a:hlinkClick r:id="rId4"/>
              </a:rPr>
              <a:t>https://snl.no/Madonna%2Ffremstillinger_i_kunsten</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 </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Holtsmark, Torger. (2009, 14. februar). Blått. I Store norske leksikon. Hentet 21. november 2016 fra</a:t>
            </a:r>
            <a:r>
              <a:rPr lang="no" sz="1800">
                <a:uFill>
                  <a:noFill/>
                </a:uFill>
                <a:latin typeface="Times New Roman"/>
                <a:ea typeface="Times New Roman"/>
                <a:cs typeface="Times New Roman"/>
                <a:sym typeface="Times New Roman"/>
                <a:hlinkClick r:id="rId5"/>
              </a:rPr>
              <a:t> </a:t>
            </a:r>
            <a:r>
              <a:rPr lang="no" sz="1800" u="sng">
                <a:solidFill>
                  <a:schemeClr val="hlink"/>
                </a:solidFill>
                <a:latin typeface="Times New Roman"/>
                <a:ea typeface="Times New Roman"/>
                <a:cs typeface="Times New Roman"/>
                <a:sym typeface="Times New Roman"/>
                <a:hlinkClick r:id="rId5"/>
              </a:rPr>
              <a:t>https://snl.no/bl%C3%A5tt</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spcBef>
                <a:spcPts val="600"/>
              </a:spcBef>
              <a:spcAft>
                <a:spcPts val="0"/>
              </a:spcAft>
              <a:buNone/>
            </a:pP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81"/>
        <p:cNvGrpSpPr/>
        <p:nvPr/>
      </p:nvGrpSpPr>
      <p:grpSpPr>
        <a:xfrm>
          <a:off x="0" y="0"/>
          <a:ext cx="0" cy="0"/>
          <a:chOff x="0" y="0"/>
          <a:chExt cx="0" cy="0"/>
        </a:xfrm>
      </p:grpSpPr>
      <p:sp>
        <p:nvSpPr>
          <p:cNvPr id="182" name="Google Shape;182;p38"/>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solidFill>
                  <a:srgbClr val="FF0000"/>
                </a:solidFill>
              </a:rPr>
              <a:t>Henvisning</a:t>
            </a:r>
            <a:endParaRPr>
              <a:solidFill>
                <a:srgbClr val="FF0000"/>
              </a:solidFill>
            </a:endParaRPr>
          </a:p>
        </p:txBody>
      </p:sp>
      <p:sp>
        <p:nvSpPr>
          <p:cNvPr id="183" name="Google Shape;183;p38"/>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a:t>Hovedregel:</a:t>
            </a:r>
            <a:endParaRPr/>
          </a:p>
          <a:p>
            <a:pPr marL="457200" lvl="0" indent="-419100" algn="l" rtl="0">
              <a:spcBef>
                <a:spcPts val="600"/>
              </a:spcBef>
              <a:spcAft>
                <a:spcPts val="0"/>
              </a:spcAft>
              <a:buSzPts val="3000"/>
              <a:buChar char="●"/>
            </a:pPr>
            <a:r>
              <a:rPr lang="no"/>
              <a:t>Forfatterens etternavn (innførselsord)</a:t>
            </a:r>
            <a:endParaRPr/>
          </a:p>
          <a:p>
            <a:pPr marL="457200" lvl="0" indent="-419100" algn="l" rtl="0">
              <a:spcBef>
                <a:spcPts val="0"/>
              </a:spcBef>
              <a:spcAft>
                <a:spcPts val="0"/>
              </a:spcAft>
              <a:buSzPts val="3000"/>
              <a:buChar char="●"/>
            </a:pPr>
            <a:r>
              <a:rPr lang="no"/>
              <a:t>Årstall / dato</a:t>
            </a:r>
            <a:endParaRPr/>
          </a:p>
          <a:p>
            <a:pPr marL="457200" lvl="0" indent="-419100" algn="l" rtl="0">
              <a:spcBef>
                <a:spcPts val="0"/>
              </a:spcBef>
              <a:spcAft>
                <a:spcPts val="0"/>
              </a:spcAft>
              <a:buSzPts val="3000"/>
              <a:buChar char="●"/>
            </a:pPr>
            <a:r>
              <a:rPr lang="no"/>
              <a:t>Sidetall / avsnitt</a:t>
            </a:r>
            <a:endParaRPr/>
          </a:p>
          <a:p>
            <a:pPr marL="0" lvl="0" indent="0" algn="l" rtl="0">
              <a:spcBef>
                <a:spcPts val="600"/>
              </a:spcBef>
              <a:spcAft>
                <a:spcPts val="0"/>
              </a:spcAft>
              <a:buNone/>
            </a:pPr>
            <a:endParaRPr/>
          </a:p>
          <a:p>
            <a:pPr marL="0" lvl="0" indent="0" algn="l" rtl="0">
              <a:spcBef>
                <a:spcPts val="600"/>
              </a:spcBef>
              <a:spcAft>
                <a:spcPts val="0"/>
              </a:spcAft>
              <a:buNone/>
            </a:pPr>
            <a:endParaRPr/>
          </a:p>
          <a:p>
            <a:pPr marL="457200" lvl="0" indent="-419100" algn="l" rtl="0">
              <a:spcBef>
                <a:spcPts val="600"/>
              </a:spcBef>
              <a:spcAft>
                <a:spcPts val="0"/>
              </a:spcAft>
              <a:buSzPts val="3000"/>
              <a:buChar char="●"/>
            </a:pPr>
            <a:r>
              <a:rPr lang="no"/>
              <a:t>Kan bakes inn i teksten</a:t>
            </a:r>
            <a:endParaRPr/>
          </a:p>
        </p:txBody>
      </p:sp>
      <p:sp>
        <p:nvSpPr>
          <p:cNvPr id="184" name="Google Shape;184;p38"/>
          <p:cNvSpPr txBox="1"/>
          <p:nvPr/>
        </p:nvSpPr>
        <p:spPr>
          <a:xfrm>
            <a:off x="2932250" y="3451656"/>
            <a:ext cx="3815700" cy="73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3000"/>
              <a:t>(Hansen 2012, s. 49)</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77"/>
        <p:cNvGrpSpPr/>
        <p:nvPr/>
      </p:nvGrpSpPr>
      <p:grpSpPr>
        <a:xfrm>
          <a:off x="0" y="0"/>
          <a:ext cx="0" cy="0"/>
          <a:chOff x="0" y="0"/>
          <a:chExt cx="0" cy="0"/>
        </a:xfrm>
      </p:grpSpPr>
      <p:sp>
        <p:nvSpPr>
          <p:cNvPr id="78" name="Google Shape;78;p21"/>
          <p:cNvSpPr txBox="1">
            <a:spLocks noGrp="1"/>
          </p:cNvSpPr>
          <p:nvPr>
            <p:ph type="body" idx="1"/>
          </p:nvPr>
        </p:nvSpPr>
        <p:spPr>
          <a:xfrm>
            <a:off x="514825" y="24060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sz="1800">
                <a:solidFill>
                  <a:srgbClr val="444444"/>
                </a:solidFill>
              </a:rPr>
              <a:t> Vurderingsveiledning</a:t>
            </a:r>
            <a:endParaRPr sz="1800">
              <a:solidFill>
                <a:srgbClr val="444444"/>
              </a:solidFill>
            </a:endParaRPr>
          </a:p>
          <a:p>
            <a:pPr marL="0" lvl="0" indent="0" algn="l" rtl="0">
              <a:spcBef>
                <a:spcPts val="600"/>
              </a:spcBef>
              <a:spcAft>
                <a:spcPts val="0"/>
              </a:spcAft>
              <a:buNone/>
            </a:pPr>
            <a:r>
              <a:rPr lang="no" sz="1800">
                <a:solidFill>
                  <a:srgbClr val="444444"/>
                </a:solidFill>
              </a:rPr>
              <a:t> [...]</a:t>
            </a:r>
            <a:endParaRPr sz="1800">
              <a:solidFill>
                <a:srgbClr val="444444"/>
              </a:solidFill>
            </a:endParaRPr>
          </a:p>
          <a:p>
            <a:pPr marL="0" lvl="0" indent="0" algn="l" rtl="0">
              <a:spcBef>
                <a:spcPts val="600"/>
              </a:spcBef>
              <a:spcAft>
                <a:spcPts val="0"/>
              </a:spcAft>
              <a:buNone/>
            </a:pPr>
            <a:r>
              <a:rPr lang="no" sz="1800">
                <a:solidFill>
                  <a:srgbClr val="444444"/>
                </a:solidFill>
              </a:rPr>
              <a:t>3. Bruk av kilder</a:t>
            </a:r>
            <a:br>
              <a:rPr lang="no" sz="1800">
                <a:solidFill>
                  <a:srgbClr val="444444"/>
                </a:solidFill>
              </a:rPr>
            </a:br>
            <a:r>
              <a:rPr lang="no" sz="1800">
                <a:solidFill>
                  <a:srgbClr val="444444"/>
                </a:solidFill>
              </a:rPr>
              <a:t>Dersom det er aktuelt for eleven å bruke kilder i besvarelsen, må disse oppgis på en etterrettelig måte. Det finnes ulike måter å oppgi kilder på, men de må oppgis på en slik måte at leseren kan finne fram til dem.</a:t>
            </a:r>
            <a:endParaRPr sz="1800">
              <a:solidFill>
                <a:srgbClr val="444444"/>
              </a:solidFill>
            </a:endParaRPr>
          </a:p>
          <a:p>
            <a:pPr marL="0" lvl="0" indent="0" algn="l" rtl="0">
              <a:spcBef>
                <a:spcPts val="600"/>
              </a:spcBef>
              <a:spcAft>
                <a:spcPts val="0"/>
              </a:spcAft>
              <a:buNone/>
            </a:pPr>
            <a:r>
              <a:rPr lang="no" sz="1800">
                <a:solidFill>
                  <a:srgbClr val="444444"/>
                </a:solidFill>
              </a:rPr>
              <a:t/>
            </a:r>
            <a:br>
              <a:rPr lang="no" sz="1800">
                <a:solidFill>
                  <a:srgbClr val="444444"/>
                </a:solidFill>
              </a:rPr>
            </a:br>
            <a:r>
              <a:rPr lang="no" sz="1800">
                <a:solidFill>
                  <a:srgbClr val="444444"/>
                </a:solidFill>
              </a:rPr>
              <a:t>Eleven skal oppgi forfatter og fullstendig tittel på så vel lærebøker som annen litteratur. Dersom eleven bruker utskrift eller sitat fra nettsider, skal han/hun oppgi nøyaktig nettadresse og nedlastingsdato.</a:t>
            </a:r>
            <a:endParaRPr sz="1800">
              <a:solidFill>
                <a:srgbClr val="444444"/>
              </a:solidFill>
            </a:endParaRPr>
          </a:p>
          <a:p>
            <a:pPr marL="0" lvl="0" indent="0" algn="l" rtl="0">
              <a:spcBef>
                <a:spcPts val="600"/>
              </a:spcBef>
              <a:spcAft>
                <a:spcPts val="0"/>
              </a:spcAft>
              <a:buNone/>
            </a:pPr>
            <a:r>
              <a:rPr lang="no" sz="1800">
                <a:solidFill>
                  <a:srgbClr val="444444"/>
                </a:solidFill>
              </a:rPr>
              <a:t/>
            </a:r>
            <a:br>
              <a:rPr lang="no" sz="1800">
                <a:solidFill>
                  <a:srgbClr val="444444"/>
                </a:solidFill>
              </a:rPr>
            </a:br>
            <a:r>
              <a:rPr lang="no" sz="1800">
                <a:solidFill>
                  <a:srgbClr val="444444"/>
                </a:solidFill>
              </a:rPr>
              <a:t>Dersom sensor mistenker at en besvarelse inneholder kopiert materiale uten kildehenvisning, kan besvarelsen sendes til plagiatkontroll.</a:t>
            </a:r>
            <a:endParaRPr sz="1800">
              <a:solidFill>
                <a:srgbClr val="444444"/>
              </a:solidFill>
            </a:endParaRPr>
          </a:p>
          <a:p>
            <a:pPr marL="0" lvl="0" indent="0" algn="l" rtl="0">
              <a:spcBef>
                <a:spcPts val="600"/>
              </a:spcBef>
              <a:spcAft>
                <a:spcPts val="0"/>
              </a:spcAft>
              <a:buNone/>
            </a:pPr>
            <a:r>
              <a:rPr lang="no" sz="1800">
                <a:solidFill>
                  <a:srgbClr val="444444"/>
                </a:solidFill>
              </a:rPr>
              <a:t>(Udir)</a:t>
            </a:r>
            <a:endParaRPr sz="1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9"/>
          <p:cNvSpPr txBox="1">
            <a:spLocks noGrp="1"/>
          </p:cNvSpPr>
          <p:nvPr>
            <p:ph type="body" idx="1"/>
          </p:nvPr>
        </p:nvSpPr>
        <p:spPr>
          <a:xfrm>
            <a:off x="457200" y="89300"/>
            <a:ext cx="8229600" cy="48366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Tschudi-Madsen, S. (06.05.2016). “Renessansen: kunst”. I: </a:t>
            </a:r>
            <a:r>
              <a:rPr lang="no" sz="1800" i="1">
                <a:latin typeface="Times New Roman"/>
                <a:ea typeface="Times New Roman"/>
                <a:cs typeface="Times New Roman"/>
                <a:sym typeface="Times New Roman"/>
              </a:rPr>
              <a:t>Store norske leksikon</a:t>
            </a:r>
            <a:r>
              <a:rPr lang="no" sz="1800">
                <a:latin typeface="Times New Roman"/>
                <a:ea typeface="Times New Roman"/>
                <a:cs typeface="Times New Roman"/>
                <a:sym typeface="Times New Roman"/>
              </a:rPr>
              <a:t>. Hentet 21. november 2016 fra</a:t>
            </a:r>
            <a:r>
              <a:rPr lang="no" sz="1800">
                <a:uFill>
                  <a:noFill/>
                </a:uFill>
                <a:latin typeface="Times New Roman"/>
                <a:ea typeface="Times New Roman"/>
                <a:cs typeface="Times New Roman"/>
                <a:sym typeface="Times New Roman"/>
                <a:hlinkClick r:id="rId3"/>
              </a:rPr>
              <a:t> </a:t>
            </a:r>
            <a:r>
              <a:rPr lang="no" sz="1800" u="sng">
                <a:solidFill>
                  <a:schemeClr val="hlink"/>
                </a:solidFill>
                <a:latin typeface="Times New Roman"/>
                <a:ea typeface="Times New Roman"/>
                <a:cs typeface="Times New Roman"/>
                <a:sym typeface="Times New Roman"/>
                <a:hlinkClick r:id="rId3"/>
              </a:rPr>
              <a:t>https://snl.no/renessansen%2Fkunst</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solidFill>
                  <a:srgbClr val="FF0000"/>
                </a:solidFill>
                <a:latin typeface="Times New Roman"/>
                <a:ea typeface="Times New Roman"/>
                <a:cs typeface="Times New Roman"/>
                <a:sym typeface="Times New Roman"/>
              </a:rPr>
              <a:t>Henvisning:</a:t>
            </a:r>
            <a:endParaRPr sz="1800">
              <a:solidFill>
                <a:srgbClr val="FF0000"/>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 </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“Madonna: fremstillinger i kunsten” (16.02.2016). I: </a:t>
            </a:r>
            <a:r>
              <a:rPr lang="no" sz="1800" i="1">
                <a:latin typeface="Times New Roman"/>
                <a:ea typeface="Times New Roman"/>
                <a:cs typeface="Times New Roman"/>
                <a:sym typeface="Times New Roman"/>
              </a:rPr>
              <a:t>Store norske leksikon</a:t>
            </a:r>
            <a:r>
              <a:rPr lang="no" sz="1800">
                <a:latin typeface="Times New Roman"/>
                <a:ea typeface="Times New Roman"/>
                <a:cs typeface="Times New Roman"/>
                <a:sym typeface="Times New Roman"/>
              </a:rPr>
              <a:t>. Hentet 21. november 2016 fra</a:t>
            </a:r>
            <a:r>
              <a:rPr lang="no" sz="1800">
                <a:uFill>
                  <a:noFill/>
                </a:uFill>
                <a:latin typeface="Times New Roman"/>
                <a:ea typeface="Times New Roman"/>
                <a:cs typeface="Times New Roman"/>
                <a:sym typeface="Times New Roman"/>
                <a:hlinkClick r:id="rId4"/>
              </a:rPr>
              <a:t> </a:t>
            </a:r>
            <a:r>
              <a:rPr lang="no" sz="1800" u="sng">
                <a:solidFill>
                  <a:schemeClr val="hlink"/>
                </a:solidFill>
                <a:latin typeface="Times New Roman"/>
                <a:ea typeface="Times New Roman"/>
                <a:cs typeface="Times New Roman"/>
                <a:sym typeface="Times New Roman"/>
                <a:hlinkClick r:id="rId4"/>
              </a:rPr>
              <a:t>https://snl.no/Madonna%2Ffremstillinger_i_kunsten</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 </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solidFill>
                  <a:srgbClr val="FF0000"/>
                </a:solidFill>
                <a:latin typeface="Times New Roman"/>
                <a:ea typeface="Times New Roman"/>
                <a:cs typeface="Times New Roman"/>
                <a:sym typeface="Times New Roman"/>
              </a:rPr>
              <a:t>Henvisning:</a:t>
            </a:r>
            <a:endParaRPr sz="1800">
              <a:solidFill>
                <a:srgbClr val="FF0000"/>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Holtsmark, T. (14.02.2009). “Blått”. I: </a:t>
            </a:r>
            <a:r>
              <a:rPr lang="no" sz="1800" i="1">
                <a:latin typeface="Times New Roman"/>
                <a:ea typeface="Times New Roman"/>
                <a:cs typeface="Times New Roman"/>
                <a:sym typeface="Times New Roman"/>
              </a:rPr>
              <a:t>Store norske leksikon</a:t>
            </a:r>
            <a:r>
              <a:rPr lang="no" sz="1800">
                <a:latin typeface="Times New Roman"/>
                <a:ea typeface="Times New Roman"/>
                <a:cs typeface="Times New Roman"/>
                <a:sym typeface="Times New Roman"/>
              </a:rPr>
              <a:t>. Hentet 21. november 2016 fra</a:t>
            </a:r>
            <a:r>
              <a:rPr lang="no" sz="1800">
                <a:uFill>
                  <a:noFill/>
                </a:uFill>
                <a:latin typeface="Times New Roman"/>
                <a:ea typeface="Times New Roman"/>
                <a:cs typeface="Times New Roman"/>
                <a:sym typeface="Times New Roman"/>
                <a:hlinkClick r:id="rId5"/>
              </a:rPr>
              <a:t> </a:t>
            </a:r>
            <a:r>
              <a:rPr lang="no" sz="1800" u="sng">
                <a:solidFill>
                  <a:schemeClr val="hlink"/>
                </a:solidFill>
                <a:latin typeface="Times New Roman"/>
                <a:ea typeface="Times New Roman"/>
                <a:cs typeface="Times New Roman"/>
                <a:sym typeface="Times New Roman"/>
                <a:hlinkClick r:id="rId5"/>
              </a:rPr>
              <a:t>https://snl.no/bl%C3%A5tt</a:t>
            </a:r>
            <a:r>
              <a:rPr lang="no" sz="1800">
                <a:latin typeface="Times New Roman"/>
                <a:ea typeface="Times New Roman"/>
                <a:cs typeface="Times New Roman"/>
                <a:sym typeface="Times New Roman"/>
              </a:rPr>
              <a:t>.</a:t>
            </a: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18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no" sz="1800">
                <a:solidFill>
                  <a:srgbClr val="FF0000"/>
                </a:solidFill>
                <a:latin typeface="Times New Roman"/>
                <a:ea typeface="Times New Roman"/>
                <a:cs typeface="Times New Roman"/>
                <a:sym typeface="Times New Roman"/>
              </a:rPr>
              <a:t>Henvisning:</a:t>
            </a:r>
            <a:endParaRPr sz="1800">
              <a:solidFill>
                <a:srgbClr val="FF0000"/>
              </a:solidFill>
              <a:latin typeface="Times New Roman"/>
              <a:ea typeface="Times New Roman"/>
              <a:cs typeface="Times New Roman"/>
              <a:sym typeface="Times New Roman"/>
            </a:endParaRPr>
          </a:p>
          <a:p>
            <a:pPr marL="0" lvl="0" indent="0" algn="l" rtl="0">
              <a:spcBef>
                <a:spcPts val="600"/>
              </a:spcBef>
              <a:spcAft>
                <a:spcPts val="0"/>
              </a:spcAft>
              <a:buNone/>
            </a:pPr>
            <a:endParaRPr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93"/>
        <p:cNvGrpSpPr/>
        <p:nvPr/>
      </p:nvGrpSpPr>
      <p:grpSpPr>
        <a:xfrm>
          <a:off x="0" y="0"/>
          <a:ext cx="0" cy="0"/>
          <a:chOff x="0" y="0"/>
          <a:chExt cx="0" cy="0"/>
        </a:xfrm>
      </p:grpSpPr>
      <p:sp>
        <p:nvSpPr>
          <p:cNvPr id="194" name="Google Shape;194;p40"/>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Kort, direkte sitat</a:t>
            </a:r>
            <a:endParaRPr/>
          </a:p>
        </p:txBody>
      </p:sp>
      <p:sp>
        <p:nvSpPr>
          <p:cNvPr id="195" name="Google Shape;195;p40"/>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sz="2700">
                <a:solidFill>
                  <a:srgbClr val="444444"/>
                </a:solidFill>
              </a:rPr>
              <a:t>Utgjør opptil tre linjer av egen tekst.</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Anførselstegn</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FF0000"/>
                </a:solidFill>
              </a:rPr>
              <a:t>Henvisning i parentes</a:t>
            </a:r>
            <a:endParaRPr sz="2700">
              <a:solidFill>
                <a:srgbClr val="FF0000"/>
              </a:solidFill>
            </a:endParaRPr>
          </a:p>
          <a:p>
            <a:pPr marL="0" lvl="0" indent="0" algn="l" rtl="0">
              <a:lnSpc>
                <a:spcPct val="115000"/>
              </a:lnSpc>
              <a:spcBef>
                <a:spcPts val="0"/>
              </a:spcBef>
              <a:spcAft>
                <a:spcPts val="0"/>
              </a:spcAft>
              <a:buClr>
                <a:srgbClr val="000000"/>
              </a:buClr>
              <a:buSzPts val="1100"/>
              <a:buFont typeface="Arial"/>
              <a:buNone/>
            </a:pPr>
            <a:r>
              <a:rPr lang="no" sz="2700">
                <a:solidFill>
                  <a:srgbClr val="444444"/>
                </a:solidFill>
              </a:rPr>
              <a:t> </a:t>
            </a:r>
            <a:endParaRPr sz="2700">
              <a:solidFill>
                <a:srgbClr val="444444"/>
              </a:solidFill>
            </a:endParaRPr>
          </a:p>
          <a:p>
            <a:pPr marL="0" lvl="0" indent="0" algn="l" rtl="0">
              <a:spcBef>
                <a:spcPts val="600"/>
              </a:spcBef>
              <a:spcAft>
                <a:spcPts val="0"/>
              </a:spcAft>
              <a:buNone/>
            </a:pPr>
            <a:r>
              <a:rPr lang="no" sz="2700">
                <a:solidFill>
                  <a:srgbClr val="444444"/>
                </a:solidFill>
              </a:rPr>
              <a:t> </a:t>
            </a:r>
            <a:endParaRPr sz="2700">
              <a:solidFill>
                <a:srgbClr val="444444"/>
              </a:solidFill>
            </a:endParaRPr>
          </a:p>
          <a:p>
            <a:pPr marL="0" lvl="0" indent="0" algn="l" rtl="0">
              <a:spcBef>
                <a:spcPts val="600"/>
              </a:spcBef>
              <a:spcAft>
                <a:spcPts val="0"/>
              </a:spcAft>
              <a:buNone/>
            </a:pPr>
            <a:r>
              <a:rPr lang="no" sz="2100">
                <a:solidFill>
                  <a:srgbClr val="444444"/>
                </a:solidFill>
              </a:rPr>
              <a:t>I et av Hamsuns utgitte brev, omtaler han teksten som ”bare noget Skrab” </a:t>
            </a:r>
            <a:r>
              <a:rPr lang="no" sz="2100">
                <a:solidFill>
                  <a:srgbClr val="FF0000"/>
                </a:solidFill>
              </a:rPr>
              <a:t>(Hagen 2002, s.131)</a:t>
            </a:r>
            <a:r>
              <a:rPr lang="no" sz="2100">
                <a:solidFill>
                  <a:srgbClr val="444444"/>
                </a:solidFill>
              </a:rPr>
              <a:t>. Om dette skyldes koketteri eller en reell mening, vites ikke.</a:t>
            </a:r>
            <a:endParaRPr sz="2100">
              <a:solidFill>
                <a:srgbClr val="444444"/>
              </a:solidFill>
            </a:endParaRPr>
          </a:p>
          <a:p>
            <a:pPr marL="0" lvl="0" indent="0" algn="l" rtl="0">
              <a:spcBef>
                <a:spcPts val="600"/>
              </a:spcBef>
              <a:spcAft>
                <a:spcPts val="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41"/>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201" name="Google Shape;201;p41"/>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Clr>
                <a:schemeClr val="dk1"/>
              </a:buClr>
              <a:buSzPts val="1100"/>
              <a:buFont typeface="Arial"/>
              <a:buNone/>
            </a:pPr>
            <a:r>
              <a:rPr lang="no" sz="1800"/>
              <a:t>I overgangen til renessansen begynte det en utvikling mot individualismen, som brøt med middelalderens kollektive tankesett. Denne utviklingen påvirket også sterkt kunstens verden, og førte blant annet til større fokus på menneskeligheten i kunstens form og utrykk. ”En mer utstrakt bruk av lys og skygge ble vanlig”, i tillegg til at ”det ble lagt større vekt på en harmonisk, naturalistisk komposisjon.” (Tschudi-Madsen, 2016).</a:t>
            </a:r>
            <a:endParaRPr sz="1800"/>
          </a:p>
          <a:p>
            <a:pPr marL="0" lvl="0" indent="0" algn="l" rtl="0">
              <a:spcBef>
                <a:spcPts val="600"/>
              </a:spcBef>
              <a:spcAft>
                <a:spcPts val="0"/>
              </a:spcAft>
              <a:buNone/>
            </a:pPr>
            <a:endParaRPr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05"/>
        <p:cNvGrpSpPr/>
        <p:nvPr/>
      </p:nvGrpSpPr>
      <p:grpSpPr>
        <a:xfrm>
          <a:off x="0" y="0"/>
          <a:ext cx="0" cy="0"/>
          <a:chOff x="0" y="0"/>
          <a:chExt cx="0" cy="0"/>
        </a:xfrm>
      </p:grpSpPr>
      <p:sp>
        <p:nvSpPr>
          <p:cNvPr id="206" name="Google Shape;206;p42"/>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Langt, direkte sitat</a:t>
            </a:r>
            <a:endParaRPr/>
          </a:p>
        </p:txBody>
      </p:sp>
      <p:sp>
        <p:nvSpPr>
          <p:cNvPr id="207" name="Google Shape;207;p42"/>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sz="2700">
                <a:solidFill>
                  <a:srgbClr val="444444"/>
                </a:solidFill>
              </a:rPr>
              <a:t>Lengre enn tre linjer av egen tekst.</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eget avsnitt</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innrykk</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blanklinje</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enkel linjeavstand</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444444"/>
                </a:solidFill>
              </a:rPr>
              <a:t>mindre skrift</a:t>
            </a:r>
            <a:endParaRPr sz="2700">
              <a:solidFill>
                <a:srgbClr val="444444"/>
              </a:solidFill>
            </a:endParaRPr>
          </a:p>
          <a:p>
            <a:pPr marL="457200" lvl="0" indent="-298450" algn="l" rtl="0">
              <a:lnSpc>
                <a:spcPct val="115000"/>
              </a:lnSpc>
              <a:spcBef>
                <a:spcPts val="0"/>
              </a:spcBef>
              <a:spcAft>
                <a:spcPts val="0"/>
              </a:spcAft>
              <a:buClr>
                <a:srgbClr val="000000"/>
              </a:buClr>
              <a:buSzPts val="1100"/>
              <a:buChar char="●"/>
            </a:pPr>
            <a:r>
              <a:rPr lang="no" sz="2700">
                <a:solidFill>
                  <a:srgbClr val="FF0000"/>
                </a:solidFill>
              </a:rPr>
              <a:t>henvisning i parentes</a:t>
            </a:r>
            <a:endParaRPr sz="2700">
              <a:solidFill>
                <a:srgbClr val="FF0000"/>
              </a:solidFill>
            </a:endParaRPr>
          </a:p>
          <a:p>
            <a:pPr marL="0" lvl="0" indent="0" algn="l" rtl="0">
              <a:spcBef>
                <a:spcPts val="60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11"/>
        <p:cNvGrpSpPr/>
        <p:nvPr/>
      </p:nvGrpSpPr>
      <p:grpSpPr>
        <a:xfrm>
          <a:off x="0" y="0"/>
          <a:ext cx="0" cy="0"/>
          <a:chOff x="0" y="0"/>
          <a:chExt cx="0" cy="0"/>
        </a:xfrm>
      </p:grpSpPr>
      <p:sp>
        <p:nvSpPr>
          <p:cNvPr id="212" name="Google Shape;212;p43"/>
          <p:cNvSpPr txBox="1">
            <a:spLocks noGrp="1"/>
          </p:cNvSpPr>
          <p:nvPr>
            <p:ph type="body" idx="1"/>
          </p:nvPr>
        </p:nvSpPr>
        <p:spPr>
          <a:xfrm>
            <a:off x="457200" y="357475"/>
            <a:ext cx="8229600" cy="45684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sz="1800">
                <a:solidFill>
                  <a:srgbClr val="444444"/>
                </a:solidFill>
              </a:rPr>
              <a:t>Hamsun er kjent for å skildre den såkalte vandreren, og for å idealisere bonden: ”Ja, vi er landstrykere på jorden. Vi vandrer veier og ulænde, stundom kravler vi, stundom går vi opret og trår hverandre ned” (Rottem 2001, avs.38, fra </a:t>
            </a:r>
            <a:r>
              <a:rPr lang="no" sz="1800" i="1">
                <a:solidFill>
                  <a:srgbClr val="444444"/>
                </a:solidFill>
              </a:rPr>
              <a:t>Siste Kapitel</a:t>
            </a:r>
            <a:r>
              <a:rPr lang="no" sz="1800">
                <a:solidFill>
                  <a:srgbClr val="444444"/>
                </a:solidFill>
              </a:rPr>
              <a:t>).</a:t>
            </a:r>
            <a:endParaRPr sz="1800">
              <a:solidFill>
                <a:srgbClr val="444444"/>
              </a:solidFill>
            </a:endParaRPr>
          </a:p>
          <a:p>
            <a:pPr marL="0" lvl="0" indent="0" algn="l" rtl="0">
              <a:spcBef>
                <a:spcPts val="600"/>
              </a:spcBef>
              <a:spcAft>
                <a:spcPts val="0"/>
              </a:spcAft>
              <a:buNone/>
            </a:pPr>
            <a:endParaRPr sz="1800">
              <a:solidFill>
                <a:srgbClr val="444444"/>
              </a:solidFill>
            </a:endParaRPr>
          </a:p>
          <a:p>
            <a:pPr marL="0" lvl="0" indent="0" algn="l" rtl="0">
              <a:spcBef>
                <a:spcPts val="600"/>
              </a:spcBef>
              <a:spcAft>
                <a:spcPts val="0"/>
              </a:spcAft>
              <a:buNone/>
            </a:pPr>
            <a:endParaRPr sz="1800">
              <a:solidFill>
                <a:srgbClr val="444444"/>
              </a:solidFill>
            </a:endParaRPr>
          </a:p>
          <a:p>
            <a:pPr marL="0" lvl="0" indent="0" algn="l" rtl="0">
              <a:spcBef>
                <a:spcPts val="600"/>
              </a:spcBef>
              <a:spcAft>
                <a:spcPts val="0"/>
              </a:spcAft>
              <a:buNone/>
            </a:pPr>
            <a:endParaRPr sz="1800">
              <a:solidFill>
                <a:srgbClr val="444444"/>
              </a:solidFill>
            </a:endParaRPr>
          </a:p>
          <a:p>
            <a:pPr marL="0" lvl="0" indent="0" algn="l" rtl="0">
              <a:spcBef>
                <a:spcPts val="600"/>
              </a:spcBef>
              <a:spcAft>
                <a:spcPts val="0"/>
              </a:spcAft>
              <a:buNone/>
            </a:pPr>
            <a:endParaRPr sz="1800">
              <a:solidFill>
                <a:srgbClr val="444444"/>
              </a:solidFill>
            </a:endParaRPr>
          </a:p>
          <a:p>
            <a:pPr marL="0" lvl="0" indent="0" algn="l" rtl="0">
              <a:spcBef>
                <a:spcPts val="600"/>
              </a:spcBef>
              <a:spcAft>
                <a:spcPts val="0"/>
              </a:spcAft>
              <a:buNone/>
            </a:pPr>
            <a:endParaRPr sz="1800">
              <a:solidFill>
                <a:srgbClr val="444444"/>
              </a:solidFill>
            </a:endParaRPr>
          </a:p>
          <a:p>
            <a:pPr marL="0" lvl="0" indent="0" algn="l" rtl="0">
              <a:spcBef>
                <a:spcPts val="600"/>
              </a:spcBef>
              <a:spcAft>
                <a:spcPts val="0"/>
              </a:spcAft>
              <a:buNone/>
            </a:pPr>
            <a:r>
              <a:rPr lang="no" sz="1800">
                <a:solidFill>
                  <a:srgbClr val="444444"/>
                </a:solidFill>
              </a:rPr>
              <a:t>Som nevnt innledningsvis er </a:t>
            </a:r>
            <a:r>
              <a:rPr lang="no" sz="1800" i="1">
                <a:solidFill>
                  <a:srgbClr val="444444"/>
                </a:solidFill>
              </a:rPr>
              <a:t>Hemmelig ve </a:t>
            </a:r>
            <a:r>
              <a:rPr lang="no" sz="1800">
                <a:solidFill>
                  <a:srgbClr val="444444"/>
                </a:solidFill>
              </a:rPr>
              <a:t>skrevet i en fase preget av det subjektive. Mange av Hamsuns helter synes å være forfatteren selv, både i forhold til bruk av synsvinkel, men også med tanke på paralleller i helten og forfatterens liv. Videre ”minner [helten] påfallende [...]</a:t>
            </a:r>
            <a:endParaRPr sz="1800"/>
          </a:p>
        </p:txBody>
      </p:sp>
      <p:sp>
        <p:nvSpPr>
          <p:cNvPr id="213" name="Google Shape;213;p43"/>
          <p:cNvSpPr txBox="1"/>
          <p:nvPr/>
        </p:nvSpPr>
        <p:spPr>
          <a:xfrm>
            <a:off x="1021950" y="1849100"/>
            <a:ext cx="7100100" cy="1024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1500">
                <a:solidFill>
                  <a:srgbClr val="444444"/>
                </a:solidFill>
              </a:rPr>
              <a:t>Han er en markbo i sind og skind og jordbruker uten nåde. En gjenopstanden fra fortiden som peker fremtiden ut, en mand fra det første jordbruk, landnamsmand, ni hundrede år gammel og igjen dagens mand. […] Vokser her intet? Her vokser alt, mennesker, dyr og grøde. Isak sår. Kvældssolen skinner på kornet, det stritter ut fra hans hånd i bue og synker som en gulddryft i jorden. </a:t>
            </a:r>
            <a:r>
              <a:rPr lang="no" sz="1500">
                <a:solidFill>
                  <a:srgbClr val="FF0000"/>
                </a:solidFill>
              </a:rPr>
              <a:t>(Hamsun 2001, s.303)</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17"/>
        <p:cNvGrpSpPr/>
        <p:nvPr/>
      </p:nvGrpSpPr>
      <p:grpSpPr>
        <a:xfrm>
          <a:off x="0" y="0"/>
          <a:ext cx="0" cy="0"/>
          <a:chOff x="0" y="0"/>
          <a:chExt cx="0" cy="0"/>
        </a:xfrm>
      </p:grpSpPr>
      <p:sp>
        <p:nvSpPr>
          <p:cNvPr id="218" name="Google Shape;218;p44"/>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Indirekte sitat / parafrase</a:t>
            </a:r>
            <a:endParaRPr/>
          </a:p>
        </p:txBody>
      </p:sp>
      <p:sp>
        <p:nvSpPr>
          <p:cNvPr id="219" name="Google Shape;219;p44"/>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457200" lvl="0" indent="-419100" algn="l" rtl="0">
              <a:spcBef>
                <a:spcPts val="600"/>
              </a:spcBef>
              <a:spcAft>
                <a:spcPts val="0"/>
              </a:spcAft>
              <a:buClr>
                <a:schemeClr val="dk1"/>
              </a:buClr>
              <a:buSzPts val="3000"/>
              <a:buChar char="●"/>
            </a:pPr>
            <a:r>
              <a:rPr lang="no"/>
              <a:t>Ordvalg</a:t>
            </a:r>
            <a:endParaRPr/>
          </a:p>
          <a:p>
            <a:pPr marL="457200" lvl="0" indent="-419100" algn="l" rtl="0">
              <a:spcBef>
                <a:spcPts val="0"/>
              </a:spcBef>
              <a:spcAft>
                <a:spcPts val="0"/>
              </a:spcAft>
              <a:buClr>
                <a:schemeClr val="dk1"/>
              </a:buClr>
              <a:buSzPts val="3000"/>
              <a:buChar char="●"/>
            </a:pPr>
            <a:r>
              <a:rPr lang="no">
                <a:solidFill>
                  <a:srgbClr val="FF0000"/>
                </a:solidFill>
              </a:rPr>
              <a:t>Henvisning i parentes</a:t>
            </a:r>
            <a:endParaRPr>
              <a:solidFill>
                <a:srgbClr val="FF0000"/>
              </a:solidFill>
            </a:endParaRPr>
          </a:p>
        </p:txBody>
      </p:sp>
      <p:sp>
        <p:nvSpPr>
          <p:cNvPr id="220" name="Google Shape;220;p44"/>
          <p:cNvSpPr txBox="1"/>
          <p:nvPr/>
        </p:nvSpPr>
        <p:spPr>
          <a:xfrm>
            <a:off x="455285" y="2273513"/>
            <a:ext cx="8068500" cy="2351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o" sz="2400">
                <a:solidFill>
                  <a:srgbClr val="444444"/>
                </a:solidFill>
              </a:rPr>
              <a:t>Diktet "Navnløs" er skrevet av Sigbjørn Obstfelder, og det utkom i samlingen </a:t>
            </a:r>
            <a:r>
              <a:rPr lang="no" sz="2400" i="1">
                <a:solidFill>
                  <a:srgbClr val="444444"/>
                </a:solidFill>
              </a:rPr>
              <a:t>Digte</a:t>
            </a:r>
            <a:r>
              <a:rPr lang="no" sz="2400">
                <a:solidFill>
                  <a:srgbClr val="444444"/>
                </a:solidFill>
              </a:rPr>
              <a:t> i 1893.  I følge J.M. Sejersted og E. Vassenden, har dette diktet tre hovedtema. Det er jegets eksistensielle ensomhet, naturen og forholdet til kvinnen </a:t>
            </a:r>
            <a:r>
              <a:rPr lang="no" sz="2400">
                <a:solidFill>
                  <a:srgbClr val="FF0000"/>
                </a:solidFill>
              </a:rPr>
              <a:t>(2007, s.121-122)</a:t>
            </a:r>
            <a:r>
              <a:rPr lang="no" sz="2400">
                <a:solidFill>
                  <a:srgbClr val="444444"/>
                </a:solidFill>
              </a:rPr>
              <a:t>.</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45"/>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no" sz="2400">
                <a:latin typeface="Times New Roman"/>
                <a:ea typeface="Times New Roman"/>
                <a:cs typeface="Times New Roman"/>
                <a:sym typeface="Times New Roman"/>
              </a:rPr>
              <a:t>Hovedtemaet og motivet i novellen er hvordan døden kan komme når som helst til hvem som helst. Novellens tittel ”Memento Mori”, er i følge wikipedia en latinsk frase som betyr ”husk, du skal dø”.</a:t>
            </a:r>
            <a:endParaRPr sz="2400">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24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229"/>
        <p:cNvGrpSpPr/>
        <p:nvPr/>
      </p:nvGrpSpPr>
      <p:grpSpPr>
        <a:xfrm>
          <a:off x="0" y="0"/>
          <a:ext cx="0" cy="0"/>
          <a:chOff x="0" y="0"/>
          <a:chExt cx="0" cy="0"/>
        </a:xfrm>
      </p:grpSpPr>
      <p:sp>
        <p:nvSpPr>
          <p:cNvPr id="230" name="Google Shape;230;p46"/>
          <p:cNvSpPr txBox="1">
            <a:spLocks noGrp="1"/>
          </p:cNvSpPr>
          <p:nvPr>
            <p:ph type="body" idx="1"/>
          </p:nvPr>
        </p:nvSpPr>
        <p:spPr>
          <a:xfrm>
            <a:off x="457200" y="217950"/>
            <a:ext cx="8229600" cy="4707900"/>
          </a:xfrm>
          <a:prstGeom prst="rect">
            <a:avLst/>
          </a:prstGeom>
        </p:spPr>
        <p:txBody>
          <a:bodyPr spcFirstLastPara="1" wrap="square" lIns="91425" tIns="91425" rIns="91425" bIns="91425" anchor="t" anchorCtr="0">
            <a:noAutofit/>
          </a:bodyPr>
          <a:lstStyle/>
          <a:p>
            <a:pPr marL="0" lvl="0" indent="457200" algn="l" rtl="0">
              <a:spcBef>
                <a:spcPts val="600"/>
              </a:spcBef>
              <a:spcAft>
                <a:spcPts val="0"/>
              </a:spcAft>
              <a:buNone/>
            </a:pPr>
            <a:endParaRPr sz="2000"/>
          </a:p>
          <a:p>
            <a:pPr marL="0" lvl="0" indent="0" algn="l" rtl="0">
              <a:spcBef>
                <a:spcPts val="600"/>
              </a:spcBef>
              <a:spcAft>
                <a:spcPts val="0"/>
              </a:spcAft>
              <a:buNone/>
            </a:pPr>
            <a:endParaRPr sz="2000"/>
          </a:p>
        </p:txBody>
      </p:sp>
      <p:sp>
        <p:nvSpPr>
          <p:cNvPr id="231" name="Google Shape;231;p46"/>
          <p:cNvSpPr txBox="1"/>
          <p:nvPr/>
        </p:nvSpPr>
        <p:spPr>
          <a:xfrm>
            <a:off x="687300" y="917850"/>
            <a:ext cx="7769400" cy="34776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no">
                <a:solidFill>
                  <a:schemeClr val="dk1"/>
                </a:solidFill>
              </a:rPr>
              <a:t>(ibid. + sidetall) - </a:t>
            </a:r>
            <a:r>
              <a:rPr lang="no"/>
              <a:t>hvis du henviser til samme kilde flere ganger etter hverandre (uten å skifte side, ingen andre henvisninger i mellom)</a:t>
            </a:r>
            <a:endParaRPr/>
          </a:p>
          <a:p>
            <a:pPr marL="0" lvl="0" indent="0" algn="l" rtl="0">
              <a:lnSpc>
                <a:spcPct val="115000"/>
              </a:lnSpc>
              <a:spcBef>
                <a:spcPts val="0"/>
              </a:spcBef>
              <a:spcAft>
                <a:spcPts val="0"/>
              </a:spcAft>
              <a:buNone/>
            </a:pPr>
            <a:endParaRPr/>
          </a:p>
          <a:p>
            <a:pPr marL="0" lvl="0" indent="0" algn="l" rtl="0">
              <a:lnSpc>
                <a:spcPct val="115000"/>
              </a:lnSpc>
              <a:spcBef>
                <a:spcPts val="0"/>
              </a:spcBef>
              <a:spcAft>
                <a:spcPts val="0"/>
              </a:spcAft>
              <a:buNone/>
            </a:pPr>
            <a:r>
              <a:rPr lang="no"/>
              <a:t>[...] - hvis du har utelatt noe</a:t>
            </a:r>
            <a:endParaRPr/>
          </a:p>
          <a:p>
            <a:pPr marL="0" lvl="0" indent="0" algn="l" rtl="0">
              <a:lnSpc>
                <a:spcPct val="115000"/>
              </a:lnSpc>
              <a:spcBef>
                <a:spcPts val="0"/>
              </a:spcBef>
              <a:spcAft>
                <a:spcPts val="0"/>
              </a:spcAft>
              <a:buNone/>
            </a:pPr>
            <a:r>
              <a:rPr lang="no"/>
              <a:t>[sic] - hvis du vil gjøre oppmerksom på skrivefeil i originalen</a:t>
            </a:r>
            <a:endParaRPr/>
          </a:p>
          <a:p>
            <a:pPr marL="0" lvl="0" indent="0" algn="l" rtl="0">
              <a:lnSpc>
                <a:spcPct val="115000"/>
              </a:lnSpc>
              <a:spcBef>
                <a:spcPts val="0"/>
              </a:spcBef>
              <a:spcAft>
                <a:spcPts val="0"/>
              </a:spcAft>
              <a:buNone/>
            </a:pPr>
            <a:endParaRPr/>
          </a:p>
          <a:p>
            <a:pPr marL="0" lvl="0" indent="0" algn="l" rtl="0">
              <a:lnSpc>
                <a:spcPct val="115000"/>
              </a:lnSpc>
              <a:spcBef>
                <a:spcPts val="0"/>
              </a:spcBef>
              <a:spcAft>
                <a:spcPts val="0"/>
              </a:spcAft>
              <a:buNone/>
            </a:pPr>
            <a:r>
              <a:rPr lang="no"/>
              <a:t>Bruk også skarpe klammer hvis du endrer et pronomen, snur om på rekkefølge osv., for å få bedre tekstflyt.</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235"/>
        <p:cNvGrpSpPr/>
        <p:nvPr/>
      </p:nvGrpSpPr>
      <p:grpSpPr>
        <a:xfrm>
          <a:off x="0" y="0"/>
          <a:ext cx="0" cy="0"/>
          <a:chOff x="0" y="0"/>
          <a:chExt cx="0" cy="0"/>
        </a:xfrm>
      </p:grpSpPr>
      <p:sp>
        <p:nvSpPr>
          <p:cNvPr id="236" name="Google Shape;236;p47"/>
          <p:cNvSpPr txBox="1">
            <a:spLocks noGrp="1"/>
          </p:cNvSpPr>
          <p:nvPr>
            <p:ph type="body" idx="1"/>
          </p:nvPr>
        </p:nvSpPr>
        <p:spPr>
          <a:xfrm>
            <a:off x="457200" y="283331"/>
            <a:ext cx="8229600" cy="4642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no" sz="2000" i="1"/>
              <a:t>Eksempel grunnformel</a:t>
            </a:r>
            <a:endParaRPr sz="2000" i="1"/>
          </a:p>
          <a:p>
            <a:pPr marL="0" lvl="0" indent="0" algn="l" rtl="0">
              <a:lnSpc>
                <a:spcPct val="115000"/>
              </a:lnSpc>
              <a:spcBef>
                <a:spcPts val="0"/>
              </a:spcBef>
              <a:spcAft>
                <a:spcPts val="0"/>
              </a:spcAft>
              <a:buNone/>
            </a:pPr>
            <a:r>
              <a:rPr lang="no" sz="1800" i="1"/>
              <a:t>Selvstendig verk:</a:t>
            </a:r>
            <a:endParaRPr sz="1800" i="1"/>
          </a:p>
          <a:p>
            <a:pPr marL="0" lvl="0" indent="0" algn="l" rtl="0">
              <a:spcBef>
                <a:spcPts val="600"/>
              </a:spcBef>
              <a:spcAft>
                <a:spcPts val="0"/>
              </a:spcAft>
              <a:buNone/>
            </a:pPr>
            <a:r>
              <a:rPr lang="no" sz="1400"/>
              <a:t>Christensen, L. S. (2012). </a:t>
            </a:r>
            <a:r>
              <a:rPr lang="no" sz="1400" i="1"/>
              <a:t>Sluk</a:t>
            </a:r>
            <a:r>
              <a:rPr lang="no" sz="1400"/>
              <a:t>. Oslo: Cappelen Damm.</a:t>
            </a:r>
            <a:endParaRPr sz="1400"/>
          </a:p>
          <a:p>
            <a:pPr marL="0" lvl="0" indent="0" algn="l" rtl="0">
              <a:spcBef>
                <a:spcPts val="600"/>
              </a:spcBef>
              <a:spcAft>
                <a:spcPts val="0"/>
              </a:spcAft>
              <a:buClr>
                <a:schemeClr val="dk1"/>
              </a:buClr>
              <a:buSzPts val="1100"/>
              <a:buFont typeface="Arial"/>
              <a:buNone/>
            </a:pPr>
            <a:endParaRPr sz="1400"/>
          </a:p>
          <a:p>
            <a:pPr marL="0" lvl="0" indent="0" algn="l" rtl="0">
              <a:spcBef>
                <a:spcPts val="600"/>
              </a:spcBef>
              <a:spcAft>
                <a:spcPts val="0"/>
              </a:spcAft>
              <a:buNone/>
            </a:pPr>
            <a:r>
              <a:rPr lang="no" sz="1800" i="1"/>
              <a:t>Del av verk:</a:t>
            </a:r>
            <a:endParaRPr sz="1800" i="1"/>
          </a:p>
          <a:p>
            <a:pPr marL="0" lvl="0" indent="0" algn="l" rtl="0">
              <a:spcBef>
                <a:spcPts val="600"/>
              </a:spcBef>
              <a:spcAft>
                <a:spcPts val="0"/>
              </a:spcAft>
              <a:buClr>
                <a:schemeClr val="dk1"/>
              </a:buClr>
              <a:buSzPts val="1100"/>
              <a:buFont typeface="Arial"/>
              <a:buNone/>
            </a:pPr>
            <a:r>
              <a:rPr lang="no" sz="1400"/>
              <a:t>Hofmo, G. (1999). Over et maleri. s. 2 I: </a:t>
            </a:r>
            <a:r>
              <a:rPr lang="no" sz="1400" i="1"/>
              <a:t>Jeg glemmer ingen</a:t>
            </a:r>
            <a:r>
              <a:rPr lang="no" sz="1400"/>
              <a:t>. Oslo: </a:t>
            </a:r>
            <a:endParaRPr sz="1400"/>
          </a:p>
          <a:p>
            <a:pPr marL="0" lvl="0" indent="457200" algn="l" rtl="0">
              <a:spcBef>
                <a:spcPts val="600"/>
              </a:spcBef>
              <a:spcAft>
                <a:spcPts val="0"/>
              </a:spcAft>
              <a:buClr>
                <a:schemeClr val="dk1"/>
              </a:buClr>
              <a:buSzPts val="1100"/>
              <a:buFont typeface="Arial"/>
              <a:buNone/>
            </a:pPr>
            <a:r>
              <a:rPr lang="no" sz="1400"/>
              <a:t>Gyldendal</a:t>
            </a:r>
            <a:endParaRPr sz="1400"/>
          </a:p>
          <a:p>
            <a:pPr marL="0" lvl="0" indent="0" algn="l" rtl="0">
              <a:spcBef>
                <a:spcPts val="600"/>
              </a:spcBef>
              <a:spcAft>
                <a:spcPts val="0"/>
              </a:spcAft>
              <a:buClr>
                <a:schemeClr val="dk1"/>
              </a:buClr>
              <a:buSzPts val="1100"/>
              <a:buFont typeface="Arial"/>
              <a:buNone/>
            </a:pPr>
            <a:r>
              <a:rPr lang="no" sz="1400"/>
              <a:t>Orvil, E. (1993). Annes bønn. S. 27 I: </a:t>
            </a:r>
            <a:r>
              <a:rPr lang="no" sz="1400" i="1"/>
              <a:t>Dikt for gutta : toer’n</a:t>
            </a:r>
            <a:r>
              <a:rPr lang="no" sz="1400"/>
              <a:t> / Erling G. </a:t>
            </a:r>
            <a:endParaRPr sz="1400"/>
          </a:p>
          <a:p>
            <a:pPr marL="0" lvl="0" indent="457200" algn="l" rtl="0">
              <a:spcBef>
                <a:spcPts val="600"/>
              </a:spcBef>
              <a:spcAft>
                <a:spcPts val="0"/>
              </a:spcAft>
              <a:buClr>
                <a:schemeClr val="dk1"/>
              </a:buClr>
              <a:buSzPts val="1100"/>
              <a:buFont typeface="Arial"/>
              <a:buNone/>
            </a:pPr>
            <a:r>
              <a:rPr lang="no" sz="1400"/>
              <a:t>Kagge (red.). Oslo: Kagge forl. (1999)</a:t>
            </a:r>
            <a:endParaRPr sz="1400"/>
          </a:p>
          <a:p>
            <a:pPr marL="0" lvl="0" indent="0" algn="l" rtl="0">
              <a:spcBef>
                <a:spcPts val="600"/>
              </a:spcBef>
              <a:spcAft>
                <a:spcPts val="0"/>
              </a:spcAft>
              <a:buClr>
                <a:schemeClr val="dk1"/>
              </a:buClr>
              <a:buSzPts val="1100"/>
              <a:buFont typeface="Arial"/>
              <a:buNone/>
            </a:pPr>
            <a:r>
              <a:rPr lang="no" sz="1400"/>
              <a:t>Ørstavik, H. og Langeland, N.R. (20.12.13). Guden utan andlet. ss.</a:t>
            </a:r>
            <a:endParaRPr sz="1400"/>
          </a:p>
          <a:p>
            <a:pPr marL="0" lvl="0" indent="457200" algn="l" rtl="0">
              <a:spcBef>
                <a:spcPts val="600"/>
              </a:spcBef>
              <a:spcAft>
                <a:spcPts val="0"/>
              </a:spcAft>
              <a:buClr>
                <a:schemeClr val="dk1"/>
              </a:buClr>
              <a:buSzPts val="1100"/>
              <a:buFont typeface="Arial"/>
              <a:buNone/>
            </a:pPr>
            <a:r>
              <a:rPr lang="no" sz="1400"/>
              <a:t>32-33 I: </a:t>
            </a:r>
            <a:r>
              <a:rPr lang="no" sz="1400" i="1"/>
              <a:t>Morgenbladet </a:t>
            </a:r>
            <a:r>
              <a:rPr lang="no" sz="1400"/>
              <a:t>nr. 50</a:t>
            </a:r>
            <a:endParaRPr sz="1400"/>
          </a:p>
          <a:p>
            <a:pPr marL="0" lvl="0" indent="0" algn="l" rtl="0">
              <a:spcBef>
                <a:spcPts val="600"/>
              </a:spcBef>
              <a:spcAft>
                <a:spcPts val="0"/>
              </a:spcAft>
              <a:buClr>
                <a:schemeClr val="dk1"/>
              </a:buClr>
              <a:buSzPts val="1100"/>
              <a:buFont typeface="Arial"/>
              <a:buNone/>
            </a:pPr>
            <a:r>
              <a:rPr lang="no" sz="1400"/>
              <a:t>Øverland, A. (1927). Mørketid. ss. 172-174 I: </a:t>
            </a:r>
            <a:r>
              <a:rPr lang="no" sz="1400" i="1"/>
              <a:t>Samlede dikt</a:t>
            </a:r>
            <a:r>
              <a:rPr lang="no" sz="1400"/>
              <a:t>. Oslo: </a:t>
            </a:r>
            <a:endParaRPr sz="1400"/>
          </a:p>
          <a:p>
            <a:pPr marL="0" lvl="0" indent="457200" algn="l" rtl="0">
              <a:spcBef>
                <a:spcPts val="600"/>
              </a:spcBef>
              <a:spcAft>
                <a:spcPts val="0"/>
              </a:spcAft>
              <a:buClr>
                <a:schemeClr val="dk1"/>
              </a:buClr>
              <a:buSzPts val="1100"/>
              <a:buFont typeface="Arial"/>
              <a:buNone/>
            </a:pPr>
            <a:r>
              <a:rPr lang="no" sz="1400"/>
              <a:t>Ascheoug (1995)</a:t>
            </a:r>
            <a:endParaRPr sz="1400"/>
          </a:p>
          <a:p>
            <a:pPr marL="0" lvl="0" indent="0" algn="l" rtl="0">
              <a:lnSpc>
                <a:spcPct val="115000"/>
              </a:lnSpc>
              <a:spcBef>
                <a:spcPts val="0"/>
              </a:spcBef>
              <a:spcAft>
                <a:spcPts val="0"/>
              </a:spcAft>
              <a:buClr>
                <a:schemeClr val="dk1"/>
              </a:buClr>
              <a:buSzPts val="1100"/>
              <a:buFont typeface="Arial"/>
              <a:buNone/>
            </a:pPr>
            <a:endParaRPr sz="2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240"/>
        <p:cNvGrpSpPr/>
        <p:nvPr/>
      </p:nvGrpSpPr>
      <p:grpSpPr>
        <a:xfrm>
          <a:off x="0" y="0"/>
          <a:ext cx="0" cy="0"/>
          <a:chOff x="0" y="0"/>
          <a:chExt cx="0" cy="0"/>
        </a:xfrm>
      </p:grpSpPr>
      <p:sp>
        <p:nvSpPr>
          <p:cNvPr id="241" name="Google Shape;241;p48"/>
          <p:cNvSpPr txBox="1">
            <a:spLocks noGrp="1"/>
          </p:cNvSpPr>
          <p:nvPr>
            <p:ph type="body" idx="1"/>
          </p:nvPr>
        </p:nvSpPr>
        <p:spPr>
          <a:xfrm>
            <a:off x="0" y="132273"/>
            <a:ext cx="9144000" cy="4793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no" sz="1200">
                <a:solidFill>
                  <a:srgbClr val="000000"/>
                </a:solidFill>
              </a:rPr>
              <a:t>Eksempler:</a:t>
            </a:r>
            <a:endParaRPr sz="1200">
              <a:solidFill>
                <a:srgbClr val="000000"/>
              </a:solidFill>
            </a:endParaRPr>
          </a:p>
          <a:p>
            <a:pPr marL="0" lvl="0" indent="0" algn="l" rtl="0">
              <a:lnSpc>
                <a:spcPct val="115000"/>
              </a:lnSpc>
              <a:spcBef>
                <a:spcPts val="1000"/>
              </a:spcBef>
              <a:spcAft>
                <a:spcPts val="0"/>
              </a:spcAft>
              <a:buClr>
                <a:srgbClr val="000000"/>
              </a:buClr>
              <a:buSzPts val="1100"/>
              <a:buFont typeface="Arial"/>
              <a:buNone/>
            </a:pPr>
            <a:r>
              <a:rPr lang="no" sz="1200" b="1">
                <a:solidFill>
                  <a:srgbClr val="000000"/>
                </a:solidFill>
              </a:rPr>
              <a:t>PDF:</a:t>
            </a:r>
            <a:endParaRPr sz="1200" b="1">
              <a:solidFill>
                <a:srgbClr val="000000"/>
              </a:solidFill>
            </a:endParaRPr>
          </a:p>
          <a:p>
            <a:pPr marL="444500" lvl="0" indent="-444500" algn="l" rtl="0">
              <a:lnSpc>
                <a:spcPct val="115000"/>
              </a:lnSpc>
              <a:spcBef>
                <a:spcPts val="1000"/>
              </a:spcBef>
              <a:spcAft>
                <a:spcPts val="0"/>
              </a:spcAft>
              <a:buClr>
                <a:srgbClr val="000000"/>
              </a:buClr>
              <a:buSzPts val="1100"/>
              <a:buFont typeface="Arial"/>
              <a:buNone/>
            </a:pPr>
            <a:r>
              <a:rPr lang="no" sz="1200">
                <a:solidFill>
                  <a:srgbClr val="000000"/>
                </a:solidFill>
              </a:rPr>
              <a:t>Bjørnson, B. (1957). </a:t>
            </a:r>
            <a:r>
              <a:rPr lang="no" sz="1200" i="1">
                <a:solidFill>
                  <a:srgbClr val="000000"/>
                </a:solidFill>
              </a:rPr>
              <a:t>En glad gutt </a:t>
            </a:r>
            <a:r>
              <a:rPr lang="no" sz="1200">
                <a:solidFill>
                  <a:srgbClr val="000000"/>
                </a:solidFill>
              </a:rPr>
              <a:t>[pdf]. Oslo : Gyldendal. Lokalisert 04.03.13 på Internett:</a:t>
            </a:r>
            <a:r>
              <a:rPr lang="no" sz="1200">
                <a:solidFill>
                  <a:srgbClr val="000000"/>
                </a:solidFill>
                <a:uFill>
                  <a:noFill/>
                </a:uFill>
                <a:hlinkClick r:id="rId3"/>
              </a:rPr>
              <a:t> </a:t>
            </a:r>
            <a:r>
              <a:rPr lang="no" sz="1200" u="sng">
                <a:solidFill>
                  <a:srgbClr val="0000FF"/>
                </a:solidFill>
                <a:hlinkClick r:id="rId3"/>
              </a:rPr>
              <a:t>http://www.nb.no/nbsok/nb/a26f5997746096cfdc3b9288b792e788?index=0#3</a:t>
            </a:r>
            <a:endParaRPr sz="1200" u="sng">
              <a:solidFill>
                <a:srgbClr val="0000FF"/>
              </a:solidFill>
              <a:hlinkClick r:id="rId3"/>
            </a:endParaRPr>
          </a:p>
          <a:p>
            <a:pPr marL="444500" lvl="0" indent="-444500" algn="l" rtl="0">
              <a:lnSpc>
                <a:spcPct val="115000"/>
              </a:lnSpc>
              <a:spcBef>
                <a:spcPts val="1000"/>
              </a:spcBef>
              <a:spcAft>
                <a:spcPts val="0"/>
              </a:spcAft>
              <a:buClr>
                <a:srgbClr val="000000"/>
              </a:buClr>
              <a:buSzPts val="1100"/>
              <a:buFont typeface="Arial"/>
              <a:buNone/>
            </a:pPr>
            <a:r>
              <a:rPr lang="no" sz="1200">
                <a:solidFill>
                  <a:srgbClr val="000000"/>
                </a:solidFill>
              </a:rPr>
              <a:t>Rastad, M.Ø. (2012). </a:t>
            </a:r>
            <a:r>
              <a:rPr lang="no" sz="1200" i="1">
                <a:solidFill>
                  <a:srgbClr val="000000"/>
                </a:solidFill>
              </a:rPr>
              <a:t>Feler og vitalisme i Hans E. Kincks Falggermus-vinger </a:t>
            </a:r>
            <a:r>
              <a:rPr lang="no" sz="1200">
                <a:solidFill>
                  <a:srgbClr val="000000"/>
                </a:solidFill>
              </a:rPr>
              <a:t>[pdf]. Lokalisert 03.05.13 på Internett:</a:t>
            </a:r>
            <a:r>
              <a:rPr lang="no" sz="1200">
                <a:solidFill>
                  <a:srgbClr val="000000"/>
                </a:solidFill>
                <a:uFill>
                  <a:noFill/>
                </a:uFill>
                <a:hlinkClick r:id="rId4"/>
              </a:rPr>
              <a:t> </a:t>
            </a:r>
            <a:r>
              <a:rPr lang="no" sz="1200" u="sng">
                <a:solidFill>
                  <a:srgbClr val="0000FF"/>
                </a:solidFill>
                <a:hlinkClick r:id="rId4"/>
              </a:rPr>
              <a:t>https://bora.uib.no/bitstream/handle/1956/5892/94845361.pdf?sequence=1</a:t>
            </a:r>
            <a:endParaRPr sz="1200" u="sng">
              <a:solidFill>
                <a:srgbClr val="0000FF"/>
              </a:solidFill>
              <a:hlinkClick r:id="rId4"/>
            </a:endParaRPr>
          </a:p>
          <a:p>
            <a:pPr marL="0" lvl="0" indent="0" algn="l" rtl="0">
              <a:lnSpc>
                <a:spcPct val="115000"/>
              </a:lnSpc>
              <a:spcBef>
                <a:spcPts val="1000"/>
              </a:spcBef>
              <a:spcAft>
                <a:spcPts val="0"/>
              </a:spcAft>
              <a:buClr>
                <a:srgbClr val="000000"/>
              </a:buClr>
              <a:buSzPts val="1100"/>
              <a:buFont typeface="Arial"/>
              <a:buNone/>
            </a:pPr>
            <a:r>
              <a:rPr lang="no" sz="1200" b="1">
                <a:solidFill>
                  <a:srgbClr val="000000"/>
                </a:solidFill>
              </a:rPr>
              <a:t>Bilder</a:t>
            </a:r>
            <a:r>
              <a:rPr lang="no" sz="1200">
                <a:solidFill>
                  <a:srgbClr val="000000"/>
                </a:solidFill>
              </a:rPr>
              <a:t>:</a:t>
            </a:r>
            <a:endParaRPr sz="1200">
              <a:solidFill>
                <a:srgbClr val="000000"/>
              </a:solidFill>
            </a:endParaRPr>
          </a:p>
          <a:p>
            <a:pPr marL="0" lvl="0" indent="0" algn="l" rtl="0">
              <a:lnSpc>
                <a:spcPct val="115000"/>
              </a:lnSpc>
              <a:spcBef>
                <a:spcPts val="1000"/>
              </a:spcBef>
              <a:spcAft>
                <a:spcPts val="0"/>
              </a:spcAft>
              <a:buClr>
                <a:srgbClr val="000000"/>
              </a:buClr>
              <a:buSzPts val="1100"/>
              <a:buFont typeface="Arial"/>
              <a:buNone/>
            </a:pPr>
            <a:r>
              <a:rPr lang="no" sz="1200">
                <a:solidFill>
                  <a:srgbClr val="000000"/>
                </a:solidFill>
              </a:rPr>
              <a:t>Pass på at du bruker bilder med riktig lisens!</a:t>
            </a:r>
            <a:endParaRPr sz="1200">
              <a:solidFill>
                <a:srgbClr val="000000"/>
              </a:solidFill>
            </a:endParaRPr>
          </a:p>
          <a:p>
            <a:pPr marL="444500" lvl="0" indent="-444500" algn="l" rtl="0">
              <a:lnSpc>
                <a:spcPct val="115000"/>
              </a:lnSpc>
              <a:spcBef>
                <a:spcPts val="1000"/>
              </a:spcBef>
              <a:spcAft>
                <a:spcPts val="0"/>
              </a:spcAft>
              <a:buClr>
                <a:srgbClr val="000000"/>
              </a:buClr>
              <a:buSzPts val="1100"/>
              <a:buFont typeface="Arial"/>
              <a:buNone/>
            </a:pPr>
            <a:r>
              <a:rPr lang="no" sz="1200">
                <a:solidFill>
                  <a:srgbClr val="000000"/>
                </a:solidFill>
              </a:rPr>
              <a:t>Ratcliff, T. (07.08.2008). </a:t>
            </a:r>
            <a:r>
              <a:rPr lang="no" sz="1200" i="1">
                <a:solidFill>
                  <a:srgbClr val="000000"/>
                </a:solidFill>
              </a:rPr>
              <a:t>The morning river</a:t>
            </a:r>
            <a:r>
              <a:rPr lang="no" sz="1200">
                <a:solidFill>
                  <a:srgbClr val="000000"/>
                </a:solidFill>
              </a:rPr>
              <a:t> [fotografi]. Lokalisert 01.05.13 på Internett:</a:t>
            </a:r>
            <a:r>
              <a:rPr lang="no" sz="1200">
                <a:solidFill>
                  <a:srgbClr val="000000"/>
                </a:solidFill>
                <a:uFill>
                  <a:noFill/>
                </a:uFill>
                <a:hlinkClick r:id="rId5"/>
              </a:rPr>
              <a:t> </a:t>
            </a:r>
            <a:r>
              <a:rPr lang="no" sz="1200" u="sng">
                <a:solidFill>
                  <a:srgbClr val="0000FF"/>
                </a:solidFill>
                <a:hlinkClick r:id="rId5"/>
              </a:rPr>
              <a:t>http://www.flickr.com/photos/95572727@N00/4000397560</a:t>
            </a:r>
            <a:endParaRPr sz="1200" u="sng">
              <a:solidFill>
                <a:srgbClr val="0000FF"/>
              </a:solidFill>
              <a:hlinkClick r:id="rId5"/>
            </a:endParaRPr>
          </a:p>
          <a:p>
            <a:pPr marL="444500" lvl="0" indent="-444500" algn="l" rtl="0">
              <a:lnSpc>
                <a:spcPct val="115000"/>
              </a:lnSpc>
              <a:spcBef>
                <a:spcPts val="1000"/>
              </a:spcBef>
              <a:spcAft>
                <a:spcPts val="0"/>
              </a:spcAft>
              <a:buClr>
                <a:srgbClr val="000000"/>
              </a:buClr>
              <a:buSzPts val="1100"/>
              <a:buFont typeface="Arial"/>
              <a:buNone/>
            </a:pPr>
            <a:r>
              <a:rPr lang="no" sz="1200">
                <a:solidFill>
                  <a:srgbClr val="000000"/>
                </a:solidFill>
              </a:rPr>
              <a:t>Da Vinci, L. (1503-1505). </a:t>
            </a:r>
            <a:r>
              <a:rPr lang="no" sz="1200" i="1">
                <a:solidFill>
                  <a:srgbClr val="000000"/>
                </a:solidFill>
              </a:rPr>
              <a:t>Mona Lisa </a:t>
            </a:r>
            <a:r>
              <a:rPr lang="no" sz="1200">
                <a:solidFill>
                  <a:srgbClr val="000000"/>
                </a:solidFill>
              </a:rPr>
              <a:t>[maleri]. Lokalisert 01.04.2013 på Internett:</a:t>
            </a:r>
            <a:r>
              <a:rPr lang="no" sz="1200">
                <a:solidFill>
                  <a:srgbClr val="000000"/>
                </a:solidFill>
                <a:uFill>
                  <a:noFill/>
                </a:uFill>
                <a:hlinkClick r:id="rId6"/>
              </a:rPr>
              <a:t> </a:t>
            </a:r>
            <a:r>
              <a:rPr lang="no" sz="1200" u="sng">
                <a:solidFill>
                  <a:srgbClr val="0000FF"/>
                </a:solidFill>
                <a:hlinkClick r:id="rId6"/>
              </a:rPr>
              <a:t>http://no.wikipedia.org/wiki/Fil:Mona_Lisa,_by_Leonardo_da_Vinci,_from_C2RMF_retouched.jpg</a:t>
            </a:r>
            <a:endParaRPr sz="1200" u="sng">
              <a:solidFill>
                <a:srgbClr val="0000FF"/>
              </a:solidFill>
              <a:hlinkClick r:id="rId6"/>
            </a:endParaRPr>
          </a:p>
          <a:p>
            <a:pPr marL="0" lvl="0" indent="0" algn="l" rtl="0">
              <a:lnSpc>
                <a:spcPct val="115000"/>
              </a:lnSpc>
              <a:spcBef>
                <a:spcPts val="1000"/>
              </a:spcBef>
              <a:spcAft>
                <a:spcPts val="0"/>
              </a:spcAft>
              <a:buClr>
                <a:srgbClr val="000000"/>
              </a:buClr>
              <a:buSzPts val="1100"/>
              <a:buFont typeface="Arial"/>
              <a:buNone/>
            </a:pPr>
            <a:r>
              <a:rPr lang="no" sz="1200" b="1">
                <a:solidFill>
                  <a:srgbClr val="000000"/>
                </a:solidFill>
              </a:rPr>
              <a:t>Leksikonartikler</a:t>
            </a:r>
            <a:r>
              <a:rPr lang="no" sz="1200">
                <a:solidFill>
                  <a:srgbClr val="000000"/>
                </a:solidFill>
              </a:rPr>
              <a:t> (Britannica, Wikipedia, SNL osv.), settes på artikkelnavn:</a:t>
            </a:r>
            <a:endParaRPr sz="1200">
              <a:solidFill>
                <a:srgbClr val="000000"/>
              </a:solidFill>
            </a:endParaRPr>
          </a:p>
          <a:p>
            <a:pPr marL="0" lvl="0" indent="0" algn="l" rtl="0">
              <a:lnSpc>
                <a:spcPct val="115000"/>
              </a:lnSpc>
              <a:spcBef>
                <a:spcPts val="1000"/>
              </a:spcBef>
              <a:spcAft>
                <a:spcPts val="0"/>
              </a:spcAft>
              <a:buClr>
                <a:schemeClr val="dk1"/>
              </a:buClr>
              <a:buSzPts val="1100"/>
              <a:buFont typeface="Arial"/>
              <a:buNone/>
            </a:pPr>
            <a:r>
              <a:rPr lang="no" sz="1200"/>
              <a:t>Barack Obama. (22.01.2013). I: </a:t>
            </a:r>
            <a:r>
              <a:rPr lang="no" sz="1200" i="1"/>
              <a:t>Store norske leksikon</a:t>
            </a:r>
            <a:r>
              <a:rPr lang="no" sz="1200"/>
              <a:t>. Lokalisert</a:t>
            </a:r>
            <a:endParaRPr sz="1200"/>
          </a:p>
          <a:p>
            <a:pPr marL="0" lvl="0" indent="457200" algn="l" rtl="0">
              <a:lnSpc>
                <a:spcPct val="115000"/>
              </a:lnSpc>
              <a:spcBef>
                <a:spcPts val="0"/>
              </a:spcBef>
              <a:spcAft>
                <a:spcPts val="0"/>
              </a:spcAft>
              <a:buClr>
                <a:schemeClr val="dk1"/>
              </a:buClr>
              <a:buSzPts val="1100"/>
              <a:buFont typeface="Arial"/>
              <a:buNone/>
            </a:pPr>
            <a:r>
              <a:rPr lang="no" sz="1200"/>
              <a:t>03.04.14 på Internett: </a:t>
            </a:r>
            <a:r>
              <a:rPr lang="no" sz="1200" u="sng">
                <a:solidFill>
                  <a:schemeClr val="hlink"/>
                </a:solidFill>
                <a:hlinkClick r:id="rId7"/>
              </a:rPr>
              <a:t>http://snl.no/Barack_Obama</a:t>
            </a:r>
            <a:endParaRPr sz="1200">
              <a:solidFill>
                <a:srgbClr val="000000"/>
              </a:solidFill>
            </a:endParaRPr>
          </a:p>
          <a:p>
            <a:pPr marL="0" lvl="0" indent="0" algn="l" rtl="0">
              <a:lnSpc>
                <a:spcPct val="115000"/>
              </a:lnSpc>
              <a:spcBef>
                <a:spcPts val="0"/>
              </a:spcBef>
              <a:spcAft>
                <a:spcPts val="0"/>
              </a:spcAft>
              <a:buClr>
                <a:srgbClr val="000000"/>
              </a:buClr>
              <a:buSzPts val="1100"/>
              <a:buFont typeface="Arial"/>
              <a:buNone/>
            </a:pPr>
            <a:r>
              <a:rPr lang="no" sz="1200">
                <a:solidFill>
                  <a:srgbClr val="000000"/>
                </a:solidFill>
              </a:rPr>
              <a:t>Oslo (2013). </a:t>
            </a:r>
            <a:r>
              <a:rPr lang="no" sz="1200" i="1">
                <a:solidFill>
                  <a:srgbClr val="000000"/>
                </a:solidFill>
              </a:rPr>
              <a:t>Encyclopædia Britannica Online School Edition</a:t>
            </a:r>
            <a:r>
              <a:rPr lang="no" sz="1200">
                <a:solidFill>
                  <a:srgbClr val="000000"/>
                </a:solidFill>
              </a:rPr>
              <a:t>. Lokalisert 02.05.13 på</a:t>
            </a:r>
            <a:endParaRPr sz="1200">
              <a:solidFill>
                <a:srgbClr val="000000"/>
              </a:solidFill>
            </a:endParaRPr>
          </a:p>
          <a:p>
            <a:pPr marL="0" lvl="0" indent="0" algn="l" rtl="0">
              <a:lnSpc>
                <a:spcPct val="115000"/>
              </a:lnSpc>
              <a:spcBef>
                <a:spcPts val="0"/>
              </a:spcBef>
              <a:spcAft>
                <a:spcPts val="0"/>
              </a:spcAft>
              <a:buClr>
                <a:srgbClr val="000000"/>
              </a:buClr>
              <a:buSzPts val="1100"/>
              <a:buFont typeface="Arial"/>
              <a:buNone/>
            </a:pPr>
            <a:r>
              <a:rPr lang="no" sz="1200">
                <a:solidFill>
                  <a:srgbClr val="000000"/>
                </a:solidFill>
              </a:rPr>
              <a:t>          Internett:</a:t>
            </a:r>
            <a:r>
              <a:rPr lang="no" sz="1200">
                <a:solidFill>
                  <a:srgbClr val="000000"/>
                </a:solidFill>
                <a:uFill>
                  <a:noFill/>
                </a:uFill>
                <a:hlinkClick r:id="rId8"/>
              </a:rPr>
              <a:t> </a:t>
            </a:r>
            <a:r>
              <a:rPr lang="no" sz="1200" u="sng">
                <a:solidFill>
                  <a:srgbClr val="0000FF"/>
                </a:solidFill>
                <a:hlinkClick r:id="rId8"/>
              </a:rPr>
              <a:t>http://school.eb.co.uk/eb/article-9057548</a:t>
            </a:r>
            <a:endParaRPr sz="1200" u="sng">
              <a:solidFill>
                <a:srgbClr val="0000FF"/>
              </a:solidFill>
              <a:hlinkClick r:id="rId8"/>
            </a:endParaRPr>
          </a:p>
          <a:p>
            <a:pPr marL="0" lvl="0" indent="0" algn="l" rtl="0">
              <a:spcBef>
                <a:spcPts val="6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2"/>
        <p:cNvGrpSpPr/>
        <p:nvPr/>
      </p:nvGrpSpPr>
      <p:grpSpPr>
        <a:xfrm>
          <a:off x="0" y="0"/>
          <a:ext cx="0" cy="0"/>
          <a:chOff x="0" y="0"/>
          <a:chExt cx="0" cy="0"/>
        </a:xfrm>
      </p:grpSpPr>
      <p:sp>
        <p:nvSpPr>
          <p:cNvPr id="83" name="Google Shape;83;p22"/>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Standing on the shoulders of Giants</a:t>
            </a:r>
            <a:endParaRPr/>
          </a:p>
          <a:p>
            <a:pPr marL="0" lvl="0" indent="0" algn="ctr" rtl="0">
              <a:spcBef>
                <a:spcPts val="0"/>
              </a:spcBef>
              <a:spcAft>
                <a:spcPts val="0"/>
              </a:spcAft>
              <a:buNone/>
            </a:pPr>
            <a:r>
              <a:rPr lang="no" sz="1800" b="0">
                <a:solidFill>
                  <a:srgbClr val="000000"/>
                </a:solidFill>
              </a:rPr>
              <a:t>nanos gigantum humeris insidentes</a:t>
            </a:r>
            <a:endParaRPr sz="1800"/>
          </a:p>
        </p:txBody>
      </p:sp>
      <p:sp>
        <p:nvSpPr>
          <p:cNvPr id="84" name="Google Shape;84;p22"/>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457200" lvl="0" indent="-419100" algn="l" rtl="0">
              <a:spcBef>
                <a:spcPts val="600"/>
              </a:spcBef>
              <a:spcAft>
                <a:spcPts val="0"/>
              </a:spcAft>
              <a:buSzPts val="3000"/>
              <a:buChar char="●"/>
            </a:pPr>
            <a:r>
              <a:rPr lang="no"/>
              <a:t>Plagiat - og konsekvenser</a:t>
            </a:r>
            <a:endParaRPr/>
          </a:p>
          <a:p>
            <a:pPr marL="0" lvl="0" indent="0" algn="l" rtl="0">
              <a:spcBef>
                <a:spcPts val="600"/>
              </a:spcBef>
              <a:spcAft>
                <a:spcPts val="0"/>
              </a:spcAft>
              <a:buNone/>
            </a:pPr>
            <a:endParaRPr/>
          </a:p>
          <a:p>
            <a:pPr marL="457200" lvl="0" indent="-419100" algn="l" rtl="0">
              <a:spcBef>
                <a:spcPts val="600"/>
              </a:spcBef>
              <a:spcAft>
                <a:spcPts val="0"/>
              </a:spcAft>
              <a:buSzPts val="3000"/>
              <a:buChar char="●"/>
            </a:pPr>
            <a:r>
              <a:rPr lang="no"/>
              <a:t>Sitatretten</a:t>
            </a:r>
            <a:endParaRPr/>
          </a:p>
          <a:p>
            <a:pPr marL="914400" lvl="1" indent="-381000" algn="l" rtl="0">
              <a:spcBef>
                <a:spcPts val="0"/>
              </a:spcBef>
              <a:spcAft>
                <a:spcPts val="0"/>
              </a:spcAft>
              <a:buSzPts val="2400"/>
              <a:buChar char="○"/>
            </a:pPr>
            <a:r>
              <a:rPr lang="no"/>
              <a:t>kun offentlige verk</a:t>
            </a:r>
            <a:endParaRPr/>
          </a:p>
          <a:p>
            <a:pPr marL="914400" lvl="1" indent="-381000" algn="l" rtl="0">
              <a:spcBef>
                <a:spcPts val="0"/>
              </a:spcBef>
              <a:spcAft>
                <a:spcPts val="0"/>
              </a:spcAft>
              <a:buSzPts val="2400"/>
              <a:buChar char="○"/>
            </a:pPr>
            <a:r>
              <a:rPr lang="no"/>
              <a:t>begrenset omfang</a:t>
            </a:r>
            <a:endParaRPr/>
          </a:p>
          <a:p>
            <a:pPr marL="914400" lvl="1" indent="-381000" algn="l" rtl="0">
              <a:spcBef>
                <a:spcPts val="0"/>
              </a:spcBef>
              <a:spcAft>
                <a:spcPts val="0"/>
              </a:spcAft>
              <a:buSzPts val="2400"/>
              <a:buChar char="○"/>
            </a:pPr>
            <a:r>
              <a:rPr lang="no"/>
              <a:t>belyse, støtte, illustrere</a:t>
            </a:r>
            <a:endParaRPr/>
          </a:p>
          <a:p>
            <a:pPr marL="0" lvl="0" indent="0" algn="l" rtl="0">
              <a:spcBef>
                <a:spcPts val="600"/>
              </a:spcBef>
              <a:spcAft>
                <a:spcPts val="0"/>
              </a:spcAft>
              <a:buNone/>
            </a:pPr>
            <a:endParaRPr/>
          </a:p>
          <a:p>
            <a:pPr marL="457200" lvl="0" indent="-419100" algn="l" rtl="0">
              <a:spcBef>
                <a:spcPts val="600"/>
              </a:spcBef>
              <a:spcAft>
                <a:spcPts val="0"/>
              </a:spcAft>
              <a:buSzPts val="3000"/>
              <a:buChar char="●"/>
            </a:pPr>
            <a:r>
              <a:rPr lang="no"/>
              <a:t>Åndsverksloven</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245"/>
        <p:cNvGrpSpPr/>
        <p:nvPr/>
      </p:nvGrpSpPr>
      <p:grpSpPr>
        <a:xfrm>
          <a:off x="0" y="0"/>
          <a:ext cx="0" cy="0"/>
          <a:chOff x="0" y="0"/>
          <a:chExt cx="0" cy="0"/>
        </a:xfrm>
      </p:grpSpPr>
      <p:sp>
        <p:nvSpPr>
          <p:cNvPr id="246" name="Google Shape;246;p49"/>
          <p:cNvSpPr txBox="1">
            <a:spLocks noGrp="1"/>
          </p:cNvSpPr>
          <p:nvPr>
            <p:ph type="body" idx="1"/>
          </p:nvPr>
        </p:nvSpPr>
        <p:spPr>
          <a:xfrm>
            <a:off x="457200" y="217950"/>
            <a:ext cx="8229600" cy="4707900"/>
          </a:xfrm>
          <a:prstGeom prst="rect">
            <a:avLst/>
          </a:prstGeom>
        </p:spPr>
        <p:txBody>
          <a:bodyPr spcFirstLastPara="1" wrap="square" lIns="91425" tIns="91425" rIns="91425" bIns="91425" anchor="t" anchorCtr="0">
            <a:noAutofit/>
          </a:bodyPr>
          <a:lstStyle/>
          <a:p>
            <a:pPr marL="0" lvl="0" indent="457200" algn="l" rtl="0">
              <a:spcBef>
                <a:spcPts val="600"/>
              </a:spcBef>
              <a:spcAft>
                <a:spcPts val="0"/>
              </a:spcAft>
              <a:buNone/>
            </a:pPr>
            <a:endParaRPr sz="2000"/>
          </a:p>
          <a:p>
            <a:pPr marL="0" lvl="0" indent="0" algn="l" rtl="0">
              <a:spcBef>
                <a:spcPts val="600"/>
              </a:spcBef>
              <a:spcAft>
                <a:spcPts val="0"/>
              </a:spcAft>
              <a:buNone/>
            </a:pPr>
            <a:endParaRPr sz="2000"/>
          </a:p>
        </p:txBody>
      </p:sp>
      <p:sp>
        <p:nvSpPr>
          <p:cNvPr id="247" name="Google Shape;247;p49"/>
          <p:cNvSpPr txBox="1"/>
          <p:nvPr/>
        </p:nvSpPr>
        <p:spPr>
          <a:xfrm>
            <a:off x="0" y="0"/>
            <a:ext cx="7769400" cy="3406800"/>
          </a:xfrm>
          <a:prstGeom prst="rect">
            <a:avLst/>
          </a:prstGeom>
          <a:noFill/>
          <a:ln>
            <a:noFill/>
          </a:ln>
        </p:spPr>
        <p:txBody>
          <a:bodyPr spcFirstLastPara="1" wrap="square" lIns="91425" tIns="91425" rIns="91425" bIns="91425" anchor="ctr" anchorCtr="0">
            <a:noAutofit/>
          </a:bodyPr>
          <a:lstStyle/>
          <a:p>
            <a:pPr marL="0" lvl="0" indent="0" algn="l" rtl="0">
              <a:spcBef>
                <a:spcPts val="600"/>
              </a:spcBef>
              <a:spcAft>
                <a:spcPts val="0"/>
              </a:spcAft>
              <a:buNone/>
            </a:pPr>
            <a:r>
              <a:rPr lang="no" sz="2000" b="1">
                <a:solidFill>
                  <a:schemeClr val="dk1"/>
                </a:solidFill>
              </a:rPr>
              <a:t>Musikk:</a:t>
            </a:r>
            <a:endParaRPr sz="2000" b="1">
              <a:solidFill>
                <a:schemeClr val="dk1"/>
              </a:solidFill>
            </a:endParaRPr>
          </a:p>
          <a:p>
            <a:pPr marL="0" lvl="0" indent="0" algn="l" rtl="0">
              <a:spcBef>
                <a:spcPts val="600"/>
              </a:spcBef>
              <a:spcAft>
                <a:spcPts val="0"/>
              </a:spcAft>
              <a:buNone/>
            </a:pPr>
            <a:r>
              <a:rPr lang="no">
                <a:solidFill>
                  <a:schemeClr val="dk1"/>
                </a:solidFill>
              </a:rPr>
              <a:t>Oasis (2005). </a:t>
            </a:r>
            <a:r>
              <a:rPr lang="no" i="1">
                <a:solidFill>
                  <a:schemeClr val="dk1"/>
                </a:solidFill>
              </a:rPr>
              <a:t>Don't believe the truth</a:t>
            </a:r>
            <a:r>
              <a:rPr lang="no">
                <a:solidFill>
                  <a:schemeClr val="dk1"/>
                </a:solidFill>
              </a:rPr>
              <a:t> [CD]. Storbritannia: Sony</a:t>
            </a:r>
            <a:endParaRPr>
              <a:solidFill>
                <a:schemeClr val="dk1"/>
              </a:solidFill>
            </a:endParaRPr>
          </a:p>
          <a:p>
            <a:pPr marL="0" lvl="0" indent="0" algn="l" rtl="0">
              <a:spcBef>
                <a:spcPts val="600"/>
              </a:spcBef>
              <a:spcAft>
                <a:spcPts val="0"/>
              </a:spcAft>
              <a:buNone/>
            </a:pPr>
            <a:r>
              <a:rPr lang="no">
                <a:solidFill>
                  <a:schemeClr val="dk1"/>
                </a:solidFill>
              </a:rPr>
              <a:t>Lennon, J. (2010). Imagine. Spor 1 på: </a:t>
            </a:r>
            <a:r>
              <a:rPr lang="no" i="1">
                <a:solidFill>
                  <a:schemeClr val="dk1"/>
                </a:solidFill>
              </a:rPr>
              <a:t>Imagine </a:t>
            </a:r>
            <a:r>
              <a:rPr lang="no">
                <a:solidFill>
                  <a:schemeClr val="dk1"/>
                </a:solidFill>
              </a:rPr>
              <a:t>[CD]. London: EMI</a:t>
            </a:r>
            <a:endParaRPr>
              <a:solidFill>
                <a:schemeClr val="dk1"/>
              </a:solidFill>
            </a:endParaRPr>
          </a:p>
          <a:p>
            <a:pPr marL="0" lvl="0" indent="0" algn="l" rtl="0">
              <a:spcBef>
                <a:spcPts val="600"/>
              </a:spcBef>
              <a:spcAft>
                <a:spcPts val="0"/>
              </a:spcAft>
              <a:buNone/>
            </a:pPr>
            <a:r>
              <a:rPr lang="no">
                <a:solidFill>
                  <a:schemeClr val="dk1"/>
                </a:solidFill>
              </a:rPr>
              <a:t>Oasis (2005). Mucky fingers. Spor 2 på: </a:t>
            </a:r>
            <a:r>
              <a:rPr lang="no" i="1">
                <a:solidFill>
                  <a:schemeClr val="dk1"/>
                </a:solidFill>
              </a:rPr>
              <a:t>Don't believe the truth</a:t>
            </a:r>
            <a:r>
              <a:rPr lang="no">
                <a:solidFill>
                  <a:schemeClr val="dk1"/>
                </a:solidFill>
              </a:rPr>
              <a:t> [CD].</a:t>
            </a:r>
            <a:endParaRPr>
              <a:solidFill>
                <a:schemeClr val="dk1"/>
              </a:solidFill>
            </a:endParaRPr>
          </a:p>
          <a:p>
            <a:pPr marL="0" lvl="0" indent="457200" algn="l" rtl="0">
              <a:spcBef>
                <a:spcPts val="600"/>
              </a:spcBef>
              <a:spcAft>
                <a:spcPts val="0"/>
              </a:spcAft>
              <a:buNone/>
            </a:pPr>
            <a:r>
              <a:rPr lang="no">
                <a:solidFill>
                  <a:schemeClr val="dk1"/>
                </a:solidFill>
              </a:rPr>
              <a:t>Storbritannia: Sony</a:t>
            </a:r>
            <a:endParaRPr>
              <a:solidFill>
                <a:schemeClr val="dk1"/>
              </a:solidFill>
            </a:endParaRPr>
          </a:p>
          <a:p>
            <a:pPr marL="0" lvl="0" indent="0" algn="l" rtl="0">
              <a:lnSpc>
                <a:spcPct val="115000"/>
              </a:lnSpc>
              <a:spcBef>
                <a:spcPts val="0"/>
              </a:spcBef>
              <a:spcAft>
                <a:spcPts val="0"/>
              </a:spcAft>
              <a:buNone/>
            </a:pPr>
            <a:r>
              <a:rPr lang="no">
                <a:solidFill>
                  <a:schemeClr val="dk1"/>
                </a:solidFill>
              </a:rPr>
              <a:t>Sting (u.å.). Fields of gold. Spor 1 på: </a:t>
            </a:r>
            <a:r>
              <a:rPr lang="no" i="1">
                <a:solidFill>
                  <a:schemeClr val="dk1"/>
                </a:solidFill>
              </a:rPr>
              <a:t>Songbird</a:t>
            </a:r>
            <a:r>
              <a:rPr lang="no">
                <a:solidFill>
                  <a:schemeClr val="dk1"/>
                </a:solidFill>
              </a:rPr>
              <a:t> [mp3] / Eva Cassidy.</a:t>
            </a:r>
            <a:endParaRPr>
              <a:solidFill>
                <a:schemeClr val="dk1"/>
              </a:solidFill>
            </a:endParaRPr>
          </a:p>
          <a:p>
            <a:pPr marL="0" lvl="0" indent="457200" algn="l" rtl="0">
              <a:lnSpc>
                <a:spcPct val="115000"/>
              </a:lnSpc>
              <a:spcBef>
                <a:spcPts val="0"/>
              </a:spcBef>
              <a:spcAft>
                <a:spcPts val="0"/>
              </a:spcAft>
              <a:buNone/>
            </a:pPr>
            <a:r>
              <a:rPr lang="no">
                <a:solidFill>
                  <a:schemeClr val="dk1"/>
                </a:solidFill>
              </a:rPr>
              <a:t>Washington: Blix street records (1998)</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8"/>
        <p:cNvGrpSpPr/>
        <p:nvPr/>
      </p:nvGrpSpPr>
      <p:grpSpPr>
        <a:xfrm>
          <a:off x="0" y="0"/>
          <a:ext cx="0" cy="0"/>
          <a:chOff x="0" y="0"/>
          <a:chExt cx="0" cy="0"/>
        </a:xfrm>
      </p:grpSpPr>
      <p:sp>
        <p:nvSpPr>
          <p:cNvPr id="89" name="Google Shape;89;p23"/>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no">
                <a:solidFill>
                  <a:srgbClr val="000000"/>
                </a:solidFill>
              </a:rPr>
              <a:t>Kildeliste uten henvisninger i tekst er </a:t>
            </a:r>
            <a:r>
              <a:rPr lang="no" sz="4800">
                <a:solidFill>
                  <a:srgbClr val="000000"/>
                </a:solidFill>
              </a:rPr>
              <a:t>meningsløst</a:t>
            </a:r>
            <a:endParaRPr sz="4800">
              <a:solidFill>
                <a:srgbClr val="000000"/>
              </a:solidFill>
            </a:endParaRPr>
          </a:p>
          <a:p>
            <a:pPr marL="0" lvl="0" indent="0" algn="l" rtl="0">
              <a:spcBef>
                <a:spcPts val="6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93"/>
        <p:cNvGrpSpPr/>
        <p:nvPr/>
      </p:nvGrpSpPr>
      <p:grpSpPr>
        <a:xfrm>
          <a:off x="0" y="0"/>
          <a:ext cx="0" cy="0"/>
          <a:chOff x="0" y="0"/>
          <a:chExt cx="0" cy="0"/>
        </a:xfrm>
      </p:grpSpPr>
      <p:sp>
        <p:nvSpPr>
          <p:cNvPr id="94" name="Google Shape;94;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no" sz="3600" b="1"/>
              <a:t>Standing on the shoulders of Giants</a:t>
            </a:r>
            <a:endParaRPr sz="3600" b="1"/>
          </a:p>
          <a:p>
            <a:pPr marL="0" lvl="0" indent="0" algn="ctr" rtl="0">
              <a:spcBef>
                <a:spcPts val="0"/>
              </a:spcBef>
              <a:spcAft>
                <a:spcPts val="0"/>
              </a:spcAft>
              <a:buClr>
                <a:schemeClr val="dk1"/>
              </a:buClr>
              <a:buSzPts val="1100"/>
              <a:buFont typeface="Arial"/>
              <a:buNone/>
            </a:pPr>
            <a:r>
              <a:rPr lang="no" sz="1800"/>
              <a:t>nanos gigantum humeris insidentes</a:t>
            </a:r>
            <a:endParaRPr/>
          </a:p>
        </p:txBody>
      </p:sp>
      <p:sp>
        <p:nvSpPr>
          <p:cNvPr id="95" name="Google Shape;95;p24"/>
          <p:cNvSpPr txBox="1">
            <a:spLocks noGrp="1"/>
          </p:cNvSpPr>
          <p:nvPr>
            <p:ph type="body" idx="1"/>
          </p:nvPr>
        </p:nvSpPr>
        <p:spPr>
          <a:xfrm>
            <a:off x="311700" y="1896550"/>
            <a:ext cx="8520600" cy="29403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000000"/>
              </a:buClr>
              <a:buSzPts val="2400"/>
              <a:buChar char="●"/>
            </a:pPr>
            <a:r>
              <a:rPr lang="no" sz="2400">
                <a:solidFill>
                  <a:srgbClr val="000000"/>
                </a:solidFill>
              </a:rPr>
              <a:t>Hvorfor skal vi bruke kilder?</a:t>
            </a:r>
            <a:endParaRPr sz="2400">
              <a:solidFill>
                <a:srgbClr val="000000"/>
              </a:solidFill>
            </a:endParaRPr>
          </a:p>
          <a:p>
            <a:pPr marL="457200" lvl="0" indent="-381000" algn="l" rtl="0">
              <a:spcBef>
                <a:spcPts val="0"/>
              </a:spcBef>
              <a:spcAft>
                <a:spcPts val="0"/>
              </a:spcAft>
              <a:buClr>
                <a:srgbClr val="000000"/>
              </a:buClr>
              <a:buSzPts val="2400"/>
              <a:buChar char="●"/>
            </a:pPr>
            <a:r>
              <a:rPr lang="no" sz="2400">
                <a:solidFill>
                  <a:srgbClr val="000000"/>
                </a:solidFill>
              </a:rPr>
              <a:t>Hva trenger vi kilder på?</a:t>
            </a:r>
            <a:endParaRPr sz="2400">
              <a:solidFill>
                <a:srgbClr val="000000"/>
              </a:solidFill>
            </a:endParaRPr>
          </a:p>
          <a:p>
            <a:pPr marL="914400" lvl="1" indent="-381000" algn="l" rtl="0">
              <a:spcBef>
                <a:spcPts val="0"/>
              </a:spcBef>
              <a:spcAft>
                <a:spcPts val="0"/>
              </a:spcAft>
              <a:buClr>
                <a:srgbClr val="000000"/>
              </a:buClr>
              <a:buSzPts val="2400"/>
              <a:buChar char="○"/>
            </a:pPr>
            <a:r>
              <a:rPr lang="no" sz="2400">
                <a:solidFill>
                  <a:srgbClr val="000000"/>
                </a:solidFill>
              </a:rPr>
              <a:t>Allmennkunnskap?</a:t>
            </a:r>
            <a:endParaRPr sz="2400">
              <a:solidFill>
                <a:srgbClr val="000000"/>
              </a:solidFill>
            </a:endParaRPr>
          </a:p>
          <a:p>
            <a:pPr marL="914400" lvl="1" indent="-381000" algn="l" rtl="0">
              <a:spcBef>
                <a:spcPts val="0"/>
              </a:spcBef>
              <a:spcAft>
                <a:spcPts val="0"/>
              </a:spcAft>
              <a:buClr>
                <a:srgbClr val="000000"/>
              </a:buClr>
              <a:buSzPts val="2400"/>
              <a:buChar char="○"/>
            </a:pPr>
            <a:r>
              <a:rPr lang="no" sz="2400">
                <a:solidFill>
                  <a:srgbClr val="000000"/>
                </a:solidFill>
              </a:rPr>
              <a:t>Påstander?</a:t>
            </a:r>
            <a:endParaRPr sz="2400">
              <a:solidFill>
                <a:srgbClr val="000000"/>
              </a:solidFill>
            </a:endParaRPr>
          </a:p>
          <a:p>
            <a:pPr marL="914400" lvl="1" indent="-381000" algn="l" rtl="0">
              <a:spcBef>
                <a:spcPts val="0"/>
              </a:spcBef>
              <a:spcAft>
                <a:spcPts val="0"/>
              </a:spcAft>
              <a:buClr>
                <a:srgbClr val="000000"/>
              </a:buClr>
              <a:buSzPts val="2400"/>
              <a:buChar char="○"/>
            </a:pPr>
            <a:r>
              <a:rPr lang="no" sz="2400">
                <a:solidFill>
                  <a:srgbClr val="000000"/>
                </a:solidFill>
              </a:rPr>
              <a:t>Spesialkunnskap?</a:t>
            </a:r>
            <a:endParaRPr sz="2400">
              <a:solidFill>
                <a:srgbClr val="000000"/>
              </a:solidFill>
            </a:endParaRPr>
          </a:p>
          <a:p>
            <a:pPr marL="0" lvl="0" indent="0" algn="l" rtl="0">
              <a:spcBef>
                <a:spcPts val="1600"/>
              </a:spcBef>
              <a:spcAft>
                <a:spcPts val="0"/>
              </a:spcAft>
              <a:buNone/>
            </a:pPr>
            <a:endParaRPr sz="2400"/>
          </a:p>
          <a:p>
            <a:pPr marL="0" lvl="0" indent="0" algn="l"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5"/>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Gruppearbeid</a:t>
            </a:r>
            <a:endParaRPr/>
          </a:p>
        </p:txBody>
      </p:sp>
      <p:sp>
        <p:nvSpPr>
          <p:cNvPr id="101" name="Google Shape;101;p25"/>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no"/>
              <a:t>Marker </a:t>
            </a:r>
            <a:endParaRPr/>
          </a:p>
          <a:p>
            <a:pPr marL="457200" lvl="0" indent="-419100" algn="l" rtl="0">
              <a:spcBef>
                <a:spcPts val="600"/>
              </a:spcBef>
              <a:spcAft>
                <a:spcPts val="0"/>
              </a:spcAft>
              <a:buSzPts val="3000"/>
              <a:buChar char="●"/>
            </a:pPr>
            <a:r>
              <a:rPr lang="no"/>
              <a:t>spesialkunnskap</a:t>
            </a:r>
            <a:endParaRPr/>
          </a:p>
          <a:p>
            <a:pPr marL="457200" lvl="0" indent="-419100" algn="l" rtl="0">
              <a:spcBef>
                <a:spcPts val="0"/>
              </a:spcBef>
              <a:spcAft>
                <a:spcPts val="0"/>
              </a:spcAft>
              <a:buSzPts val="3000"/>
              <a:buChar char="●"/>
            </a:pPr>
            <a:r>
              <a:rPr lang="no"/>
              <a:t>allmennkunnskap</a:t>
            </a:r>
            <a:endParaRPr/>
          </a:p>
          <a:p>
            <a:pPr marL="457200" lvl="0" indent="-419100" algn="l" rtl="0">
              <a:spcBef>
                <a:spcPts val="0"/>
              </a:spcBef>
              <a:spcAft>
                <a:spcPts val="0"/>
              </a:spcAft>
              <a:buSzPts val="3000"/>
              <a:buChar char="●"/>
            </a:pPr>
            <a:r>
              <a:rPr lang="no"/>
              <a:t>egne tanker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6"/>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1</a:t>
            </a:r>
            <a:endParaRPr/>
          </a:p>
        </p:txBody>
      </p:sp>
      <p:sp>
        <p:nvSpPr>
          <p:cNvPr id="107" name="Google Shape;107;p26"/>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endParaRPr sz="1800" b="1">
              <a:latin typeface="Times New Roman"/>
              <a:ea typeface="Times New Roman"/>
              <a:cs typeface="Times New Roman"/>
              <a:sym typeface="Times New Roman"/>
            </a:endParaRPr>
          </a:p>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Fremstillinger av Madonna i kunsten har eksistert siden 200-tallet, bildene fikk sitt utspring  katakombemalerier og ikonmalerier, og har i århundrene etter blitt et yndet motiv i alle kunsthistoriske epoker.</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7"/>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2</a:t>
            </a:r>
            <a:endParaRPr/>
          </a:p>
        </p:txBody>
      </p:sp>
      <p:sp>
        <p:nvSpPr>
          <p:cNvPr id="113" name="Google Shape;113;p27"/>
          <p:cNvSpPr txBox="1">
            <a:spLocks noGrp="1"/>
          </p:cNvSpPr>
          <p:nvPr>
            <p:ph type="body" idx="1"/>
          </p:nvPr>
        </p:nvSpPr>
        <p:spPr>
          <a:xfrm>
            <a:off x="457200" y="896550"/>
            <a:ext cx="8229600" cy="3725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I middelalderen skulle kunsten formidle en ide uten å beskrive den ned til hver minste detalj. Budskapet bak motivet var fokuset og bakgrunnen ikke viktig. Dette kommer tydelig frem i Berlinghieros ”Madonna med barn”. Madonna holder det som formodentlig er Jesus barnet. Han holder en skriftrull som skal symbolisere bevarte manuskripter til Det gamle testamente på hebraisk, som danner grunnlaget for bibelen vi har i dag. Madonna holder hånden opp mot Jesus for å signalisere at han er frelseren sendt til verden av Gud. Madonna er kledd i blått som i denne perioden stod for sannhet og evighet spesielt i den kirkelige kunsten. Blått symboliserte også adelig byrd i forbindelse med blått blod, Madonna hadde født Jesus som var av Davis ett. Gullet i bakgrunnen symboliserer lys og fullkommenhet.</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8"/>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no"/>
              <a:t>3</a:t>
            </a:r>
            <a:endParaRPr/>
          </a:p>
        </p:txBody>
      </p:sp>
      <p:sp>
        <p:nvSpPr>
          <p:cNvPr id="119" name="Google Shape;119;p28"/>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no" sz="1800">
                <a:latin typeface="Times New Roman"/>
                <a:ea typeface="Times New Roman"/>
                <a:cs typeface="Times New Roman"/>
                <a:sym typeface="Times New Roman"/>
              </a:rPr>
              <a:t>I renessansen kom mennesket i sentrum, dette skilte seg fra den kollektive tanke i middelalderen som var at det var stammen eller gruppen som var viktigst. Det ble mer tro på den individuelle persons egenskaper og evne til å lykkes. En voksende individualisme og humanisme satte menneskelige ider og verdier i sentrum. Dannelsen av borgerskap i flere italienske byer ga rom for økt verdsettelse for utøvelse av kunst, musikk og filosofi.</a:t>
            </a:r>
            <a:endParaRPr sz="1800">
              <a:latin typeface="Times New Roman"/>
              <a:ea typeface="Times New Roman"/>
              <a:cs typeface="Times New Roman"/>
              <a:sym typeface="Times New Roman"/>
            </a:endParaRPr>
          </a:p>
          <a:p>
            <a:pPr marL="0" lvl="0" indent="0" algn="l" rtl="0">
              <a:spcBef>
                <a:spcPts val="60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2950</Words>
  <Application>Microsoft Office PowerPoint</Application>
  <PresentationFormat>Skjermfremvisning (16:9)</PresentationFormat>
  <Paragraphs>233</Paragraphs>
  <Slides>30</Slides>
  <Notes>30</Notes>
  <HiddenSlides>0</HiddenSlides>
  <MMClips>0</MMClips>
  <ScaleCrop>false</ScaleCrop>
  <HeadingPairs>
    <vt:vector size="6" baseType="variant">
      <vt:variant>
        <vt:lpstr>Brukte skrifter</vt:lpstr>
      </vt:variant>
      <vt:variant>
        <vt:i4>2</vt:i4>
      </vt:variant>
      <vt:variant>
        <vt:lpstr>Tema</vt:lpstr>
      </vt:variant>
      <vt:variant>
        <vt:i4>2</vt:i4>
      </vt:variant>
      <vt:variant>
        <vt:lpstr>Lysbildetitler</vt:lpstr>
      </vt:variant>
      <vt:variant>
        <vt:i4>30</vt:i4>
      </vt:variant>
    </vt:vector>
  </HeadingPairs>
  <TitlesOfParts>
    <vt:vector size="34" baseType="lpstr">
      <vt:lpstr>Arial</vt:lpstr>
      <vt:lpstr>Times New Roman</vt:lpstr>
      <vt:lpstr>Simple Light</vt:lpstr>
      <vt:lpstr>Custom</vt:lpstr>
      <vt:lpstr>Informasjonskompetanse</vt:lpstr>
      <vt:lpstr>PowerPoint-presentasjon</vt:lpstr>
      <vt:lpstr>Standing on the shoulders of Giants nanos gigantum humeris insidentes</vt:lpstr>
      <vt:lpstr>PowerPoint-presentasjon</vt:lpstr>
      <vt:lpstr>Standing on the shoulders of Giants nanos gigantum humeris insidentes</vt:lpstr>
      <vt:lpstr>Gruppearbeid</vt:lpstr>
      <vt:lpstr>1</vt:lpstr>
      <vt:lpstr>2</vt:lpstr>
      <vt:lpstr>3</vt:lpstr>
      <vt:lpstr>4</vt:lpstr>
      <vt:lpstr>5</vt:lpstr>
      <vt:lpstr>6</vt:lpstr>
      <vt:lpstr> Så var det praktisk bruk: Én operasjon - tre ledd</vt:lpstr>
      <vt:lpstr>PowerPoint-presentasjon</vt:lpstr>
      <vt:lpstr>Kildeliste / Litteraturliste</vt:lpstr>
      <vt:lpstr>Hovedregel : Selvstendig verk</vt:lpstr>
      <vt:lpstr>Del av verk: veldig ofte kilder fra nett</vt:lpstr>
      <vt:lpstr>PowerPoint-presentasjon</vt:lpstr>
      <vt:lpstr>Henvisning</vt:lpstr>
      <vt:lpstr>PowerPoint-presentasjon</vt:lpstr>
      <vt:lpstr>Kort, direkte sitat</vt:lpstr>
      <vt:lpstr>PowerPoint-presentasjon</vt:lpstr>
      <vt:lpstr>Langt, direkte sitat</vt:lpstr>
      <vt:lpstr>PowerPoint-presentasjon</vt:lpstr>
      <vt:lpstr>Indirekte sitat / parafrase</vt:lpstr>
      <vt:lpstr>PowerPoint-presentasjon</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Informasjonskompetanse</dc:title>
  <dc:creator>Ine Marit T Bertelsen</dc:creator>
  <cp:lastModifiedBy>Marit Aasen</cp:lastModifiedBy>
  <cp:revision>3</cp:revision>
  <dcterms:modified xsi:type="dcterms:W3CDTF">2018-11-28T09:29:53Z</dcterms:modified>
</cp:coreProperties>
</file>